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92" r:id="rId5"/>
    <p:sldId id="319" r:id="rId6"/>
    <p:sldId id="293" r:id="rId7"/>
    <p:sldId id="294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18" r:id="rId18"/>
    <p:sldId id="302" r:id="rId19"/>
    <p:sldId id="304" r:id="rId20"/>
    <p:sldId id="305" r:id="rId21"/>
    <p:sldId id="306" r:id="rId22"/>
    <p:sldId id="308" r:id="rId23"/>
    <p:sldId id="310" r:id="rId24"/>
    <p:sldId id="312" r:id="rId25"/>
    <p:sldId id="313" r:id="rId26"/>
    <p:sldId id="316" r:id="rId27"/>
    <p:sldId id="317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</p:sldIdLst>
  <p:sldSz cx="9144000" cy="6858000" type="screen4x3"/>
  <p:notesSz cx="9144000" cy="6858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3EA0047-7905-3FBF-5E92-05A0467F84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53D1F0-E718-FACA-3022-C6171264F4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292C-9C7E-49E4-91B2-E997E0BB3CFE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A4CC2-2013-6147-0D27-12A2C3B91B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4876E-DFF4-B6C0-4C10-12805F849A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35116-193E-488C-A2F3-85008C388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7265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7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41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4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E47E8F-67BD-4AAC-8534-1C83C3A8BD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66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72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1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>
          <a:xfrm>
            <a:off x="3108325" y="6378575"/>
            <a:ext cx="292735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E1DA4-3F94-4658-9728-04F8384AA674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>
          <a:xfrm>
            <a:off x="6583363" y="6378575"/>
            <a:ext cx="2103437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9815B-F75D-456E-97E1-57EBB2E269B3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3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>
          <a:xfrm>
            <a:off x="3108325" y="6378575"/>
            <a:ext cx="292735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4CAF8-7266-4A78-80F9-9D01F0D4694D}" type="datetime1">
              <a:rPr lang="en-US" smtClean="0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>
          <a:xfrm>
            <a:off x="6583363" y="6378575"/>
            <a:ext cx="2103437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E613C7-04AF-445C-931B-354675F527E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>
          <a:xfrm>
            <a:off x="3108325" y="6378575"/>
            <a:ext cx="292735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97604-3DAF-4AF5-902D-9B9B37395E94}" type="datetime1">
              <a:rPr lang="en-US" smtClean="0"/>
              <a:t>2/27/2025</a:t>
            </a:fld>
            <a:endParaRPr 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>
          <a:xfrm>
            <a:off x="6583363" y="6378575"/>
            <a:ext cx="2103437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40A98-5FEE-4C6D-BD03-3213099E73B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>
            <a:spLocks noChangeArrowheads="1"/>
          </p:cNvSpPr>
          <p:nvPr/>
        </p:nvSpPr>
        <p:spPr bwMode="auto">
          <a:xfrm>
            <a:off x="8077200" y="228600"/>
            <a:ext cx="1046163" cy="9906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bk object 17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ftr" sz="quarter" idx="10"/>
          </p:nvPr>
        </p:nvSpPr>
        <p:spPr>
          <a:xfrm>
            <a:off x="3108325" y="6378575"/>
            <a:ext cx="2927350" cy="3429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dt" sz="half" idx="11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6DD286-3001-49B0-ADCB-7E2B0294B10C}" type="datetime1">
              <a:rPr lang="en-US" smtClean="0"/>
              <a:t>2/27/2025</a:t>
            </a:fld>
            <a:endParaRPr lang="en-US"/>
          </a:p>
        </p:txBody>
      </p:sp>
      <p:sp>
        <p:nvSpPr>
          <p:cNvPr id="7" name="Holder 5"/>
          <p:cNvSpPr>
            <a:spLocks noGrp="1"/>
          </p:cNvSpPr>
          <p:nvPr>
            <p:ph type="sldNum" sz="quarter" idx="12"/>
          </p:nvPr>
        </p:nvSpPr>
        <p:spPr>
          <a:xfrm>
            <a:off x="6583363" y="6378575"/>
            <a:ext cx="2103437" cy="3429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4E637BA-5142-4437-8ABF-51E8D8D038C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>
          <a:xfrm>
            <a:off x="3108325" y="6378575"/>
            <a:ext cx="292735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>
          <a:xfrm>
            <a:off x="457200" y="6378575"/>
            <a:ext cx="2103438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63665-AC94-4F29-AA9C-6EFD7195C461}" type="datetime1">
              <a:rPr lang="en-US" smtClean="0"/>
              <a:t>2/27/2025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>
          <a:xfrm>
            <a:off x="6583363" y="6378575"/>
            <a:ext cx="2103437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14705-A948-46DC-8FEF-35D29C966ED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6CE127-0292-4030-AB8F-26921EC8A1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29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DBA8808-B169-4FB6-86F1-2116DE1E517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452958"/>
      </p:ext>
    </p:extLst>
  </p:cSld>
  <p:clrMapOvr>
    <a:masterClrMapping/>
  </p:clrMapOvr>
  <p:transition>
    <p:checke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0AB28-BC9D-464B-8B70-6811ABC0433C}" type="datetime1">
              <a:rPr lang="en-US"/>
              <a:pPr>
                <a:defRPr/>
              </a:pPr>
              <a:t>2/27/2025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cs526 WSN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C9BBC6-20E6-47E7-B4E0-6925B74348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5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Holder 2"/>
          <p:cNvSpPr>
            <a:spLocks noGrp="1"/>
          </p:cNvSpPr>
          <p:nvPr>
            <p:ph type="title"/>
          </p:nvPr>
        </p:nvSpPr>
        <p:spPr bwMode="auto">
          <a:xfrm>
            <a:off x="314325" y="620713"/>
            <a:ext cx="85153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dirty="0"/>
          </a:p>
        </p:txBody>
      </p:sp>
      <p:sp>
        <p:nvSpPr>
          <p:cNvPr id="1028" name="Holder 3"/>
          <p:cNvSpPr>
            <a:spLocks noGrp="1"/>
          </p:cNvSpPr>
          <p:nvPr>
            <p:ph type="body" idx="1"/>
          </p:nvPr>
        </p:nvSpPr>
        <p:spPr bwMode="auto">
          <a:xfrm>
            <a:off x="409575" y="1628775"/>
            <a:ext cx="8324850" cy="465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1" r:id="rId4"/>
    <p:sldLayoutId id="2147483670" r:id="rId5"/>
    <p:sldLayoutId id="2147483672" r:id="rId6"/>
    <p:sldLayoutId id="2147483673" r:id="rId7"/>
    <p:sldLayoutId id="2147483674" r:id="rId8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greatduckisland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object 3"/>
          <p:cNvSpPr>
            <a:spLocks/>
          </p:cNvSpPr>
          <p:nvPr/>
        </p:nvSpPr>
        <p:spPr bwMode="auto">
          <a:xfrm>
            <a:off x="8153400" y="228600"/>
            <a:ext cx="990600" cy="1524000"/>
          </a:xfrm>
          <a:custGeom>
            <a:avLst/>
            <a:gdLst/>
            <a:ahLst/>
            <a:cxnLst>
              <a:cxn ang="0">
                <a:pos x="0" y="1523999"/>
              </a:cxn>
              <a:cxn ang="0">
                <a:pos x="990599" y="1523999"/>
              </a:cxn>
              <a:cxn ang="0">
                <a:pos x="990599" y="0"/>
              </a:cxn>
              <a:cxn ang="0">
                <a:pos x="0" y="0"/>
              </a:cxn>
              <a:cxn ang="0">
                <a:pos x="0" y="1523999"/>
              </a:cxn>
            </a:cxnLst>
            <a:rect l="0" t="0" r="r" b="b"/>
            <a:pathLst>
              <a:path w="990600" h="1524000">
                <a:moveTo>
                  <a:pt x="0" y="1523999"/>
                </a:moveTo>
                <a:lnTo>
                  <a:pt x="990599" y="1523999"/>
                </a:lnTo>
                <a:lnTo>
                  <a:pt x="990599" y="0"/>
                </a:lnTo>
                <a:lnTo>
                  <a:pt x="0" y="0"/>
                </a:lnTo>
                <a:lnTo>
                  <a:pt x="0" y="152399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6" name="object 4"/>
          <p:cNvSpPr>
            <a:spLocks/>
          </p:cNvSpPr>
          <p:nvPr/>
        </p:nvSpPr>
        <p:spPr bwMode="auto">
          <a:xfrm>
            <a:off x="8153400" y="228600"/>
            <a:ext cx="990600" cy="1524000"/>
          </a:xfrm>
          <a:custGeom>
            <a:avLst/>
            <a:gdLst/>
            <a:ahLst/>
            <a:cxnLst>
              <a:cxn ang="0">
                <a:pos x="0" y="1523999"/>
              </a:cxn>
              <a:cxn ang="0">
                <a:pos x="990599" y="1523999"/>
              </a:cxn>
              <a:cxn ang="0">
                <a:pos x="990599" y="0"/>
              </a:cxn>
              <a:cxn ang="0">
                <a:pos x="0" y="0"/>
              </a:cxn>
              <a:cxn ang="0">
                <a:pos x="0" y="1523999"/>
              </a:cxn>
            </a:cxnLst>
            <a:rect l="0" t="0" r="r" b="b"/>
            <a:pathLst>
              <a:path w="990600" h="1524000">
                <a:moveTo>
                  <a:pt x="0" y="1523999"/>
                </a:moveTo>
                <a:lnTo>
                  <a:pt x="990599" y="1523999"/>
                </a:lnTo>
                <a:lnTo>
                  <a:pt x="990599" y="0"/>
                </a:lnTo>
                <a:lnTo>
                  <a:pt x="0" y="0"/>
                </a:lnTo>
                <a:lnTo>
                  <a:pt x="0" y="1523999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7" name="object 5"/>
          <p:cNvSpPr>
            <a:spLocks/>
          </p:cNvSpPr>
          <p:nvPr/>
        </p:nvSpPr>
        <p:spPr bwMode="auto">
          <a:xfrm>
            <a:off x="533400" y="1295400"/>
            <a:ext cx="7772400" cy="1470025"/>
          </a:xfrm>
          <a:custGeom>
            <a:avLst/>
            <a:gdLst/>
            <a:ahLst/>
            <a:cxnLst>
              <a:cxn ang="0">
                <a:pos x="0" y="1470029"/>
              </a:cxn>
              <a:cxn ang="0">
                <a:pos x="7772399" y="1470029"/>
              </a:cxn>
              <a:cxn ang="0">
                <a:pos x="7772399" y="0"/>
              </a:cxn>
              <a:cxn ang="0">
                <a:pos x="0" y="0"/>
              </a:cxn>
              <a:cxn ang="0">
                <a:pos x="0" y="1470029"/>
              </a:cxn>
            </a:cxnLst>
            <a:rect l="0" t="0" r="r" b="b"/>
            <a:pathLst>
              <a:path w="7772400" h="1470025">
                <a:moveTo>
                  <a:pt x="0" y="1470029"/>
                </a:moveTo>
                <a:lnTo>
                  <a:pt x="7772399" y="1470029"/>
                </a:lnTo>
                <a:lnTo>
                  <a:pt x="7772399" y="0"/>
                </a:lnTo>
                <a:lnTo>
                  <a:pt x="0" y="0"/>
                </a:lnTo>
                <a:lnTo>
                  <a:pt x="0" y="147002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8" name="object 6"/>
          <p:cNvSpPr>
            <a:spLocks noChangeArrowheads="1"/>
          </p:cNvSpPr>
          <p:nvPr/>
        </p:nvSpPr>
        <p:spPr bwMode="auto">
          <a:xfrm>
            <a:off x="731838" y="1528763"/>
            <a:ext cx="7418387" cy="1106487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776288" y="1728788"/>
            <a:ext cx="7294562" cy="787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000" b="1" spc="-25" dirty="0">
                <a:solidFill>
                  <a:srgbClr val="1F497D"/>
                </a:solidFill>
                <a:latin typeface="Calibri"/>
                <a:cs typeface="Calibri"/>
              </a:rPr>
              <a:t>Inter</a:t>
            </a:r>
            <a:r>
              <a:rPr sz="6000" b="1" spc="-5" dirty="0">
                <a:solidFill>
                  <a:srgbClr val="1F497D"/>
                </a:solidFill>
                <a:latin typeface="Calibri"/>
                <a:cs typeface="Calibri"/>
              </a:rPr>
              <a:t>n</a:t>
            </a:r>
            <a:r>
              <a:rPr sz="6000" b="1" dirty="0">
                <a:solidFill>
                  <a:srgbClr val="1F497D"/>
                </a:solidFill>
                <a:latin typeface="Calibri"/>
                <a:cs typeface="Calibri"/>
              </a:rPr>
              <a:t>e</a:t>
            </a:r>
            <a:r>
              <a:rPr sz="6000" b="1" spc="-25" dirty="0">
                <a:solidFill>
                  <a:srgbClr val="1F497D"/>
                </a:solidFill>
                <a:latin typeface="Calibri"/>
                <a:cs typeface="Calibri"/>
              </a:rPr>
              <a:t>t</a:t>
            </a:r>
            <a:r>
              <a:rPr sz="6000" b="1" spc="-145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6000" b="1" dirty="0">
                <a:solidFill>
                  <a:srgbClr val="1F497D"/>
                </a:solidFill>
                <a:latin typeface="Calibri"/>
                <a:cs typeface="Calibri"/>
              </a:rPr>
              <a:t>of</a:t>
            </a:r>
            <a:r>
              <a:rPr sz="6000" b="1" spc="-14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6000" b="1" dirty="0">
                <a:solidFill>
                  <a:srgbClr val="1F497D"/>
                </a:solidFill>
                <a:latin typeface="Calibri"/>
                <a:cs typeface="Calibri"/>
              </a:rPr>
              <a:t>T</a:t>
            </a:r>
            <a:r>
              <a:rPr sz="6000" b="1" spc="-35" dirty="0">
                <a:solidFill>
                  <a:srgbClr val="1F497D"/>
                </a:solidFill>
                <a:latin typeface="Calibri"/>
                <a:cs typeface="Calibri"/>
              </a:rPr>
              <a:t>hin</a:t>
            </a:r>
            <a:r>
              <a:rPr sz="6000" b="1" spc="-30" dirty="0">
                <a:solidFill>
                  <a:srgbClr val="1F497D"/>
                </a:solidFill>
                <a:latin typeface="Calibri"/>
                <a:cs typeface="Calibri"/>
              </a:rPr>
              <a:t>gs</a:t>
            </a:r>
            <a:r>
              <a:rPr sz="6000" b="1" spc="-145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6000" b="1" spc="-25" dirty="0">
                <a:solidFill>
                  <a:srgbClr val="1F497D"/>
                </a:solidFill>
                <a:latin typeface="Calibri"/>
                <a:cs typeface="Calibri"/>
              </a:rPr>
              <a:t>(IoT)</a:t>
            </a:r>
            <a:endParaRPr sz="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4649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I</a:t>
            </a:r>
            <a:r>
              <a:rPr spc="-5" dirty="0"/>
              <a:t>o</a:t>
            </a:r>
            <a:r>
              <a:rPr dirty="0"/>
              <a:t>T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dirty="0"/>
              <a:t>L</a:t>
            </a:r>
            <a:r>
              <a:rPr spc="-25" dirty="0"/>
              <a:t>ayere</a:t>
            </a:r>
            <a:r>
              <a:rPr dirty="0"/>
              <a:t>d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spc="-25" dirty="0"/>
              <a:t>r</a:t>
            </a:r>
            <a:r>
              <a:rPr spc="-20" dirty="0"/>
              <a:t>c</a:t>
            </a:r>
            <a:r>
              <a:rPr dirty="0"/>
              <a:t>hi</a:t>
            </a:r>
            <a:r>
              <a:rPr spc="-20" dirty="0"/>
              <a:t>tec</a:t>
            </a:r>
            <a:r>
              <a:rPr dirty="0"/>
              <a:t>tu</a:t>
            </a:r>
            <a:r>
              <a:rPr spc="-25" dirty="0"/>
              <a:t>re</a:t>
            </a:r>
          </a:p>
        </p:txBody>
      </p:sp>
      <p:sp>
        <p:nvSpPr>
          <p:cNvPr id="11268" name="object 4"/>
          <p:cNvSpPr txBox="1">
            <a:spLocks noChangeArrowheads="1"/>
          </p:cNvSpPr>
          <p:nvPr/>
        </p:nvSpPr>
        <p:spPr bwMode="auto">
          <a:xfrm>
            <a:off x="8502650" y="6464300"/>
            <a:ext cx="111125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en-US" sz="1200">
                <a:solidFill>
                  <a:srgbClr val="898989"/>
                </a:solidFill>
                <a:latin typeface="Arial" charset="0"/>
              </a:rPr>
              <a:t>9</a:t>
            </a:r>
            <a:endParaRPr lang="en-US" sz="1200">
              <a:latin typeface="Arial" charset="0"/>
            </a:endParaRPr>
          </a:p>
        </p:txBody>
      </p:sp>
      <p:sp>
        <p:nvSpPr>
          <p:cNvPr id="11269" name="object 5"/>
          <p:cNvSpPr>
            <a:spLocks noChangeArrowheads="1"/>
          </p:cNvSpPr>
          <p:nvPr/>
        </p:nvSpPr>
        <p:spPr bwMode="auto">
          <a:xfrm>
            <a:off x="381000" y="1447800"/>
            <a:ext cx="8178800" cy="4953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70" name="object 6"/>
          <p:cNvSpPr>
            <a:spLocks noChangeArrowheads="1"/>
          </p:cNvSpPr>
          <p:nvPr/>
        </p:nvSpPr>
        <p:spPr bwMode="auto">
          <a:xfrm>
            <a:off x="87313" y="3541713"/>
            <a:ext cx="8666162" cy="27178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71" name="object 7"/>
          <p:cNvSpPr>
            <a:spLocks noChangeArrowheads="1"/>
          </p:cNvSpPr>
          <p:nvPr/>
        </p:nvSpPr>
        <p:spPr bwMode="auto">
          <a:xfrm>
            <a:off x="2236788" y="4613275"/>
            <a:ext cx="4354512" cy="603250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72" name="object 8"/>
          <p:cNvSpPr>
            <a:spLocks/>
          </p:cNvSpPr>
          <p:nvPr/>
        </p:nvSpPr>
        <p:spPr bwMode="auto">
          <a:xfrm>
            <a:off x="152400" y="3581400"/>
            <a:ext cx="8534400" cy="2590800"/>
          </a:xfrm>
          <a:custGeom>
            <a:avLst/>
            <a:gdLst/>
            <a:ahLst/>
            <a:cxnLst>
              <a:cxn ang="0">
                <a:pos x="14145" y="1189156"/>
              </a:cxn>
              <a:cxn ang="0">
                <a:pos x="124016" y="984098"/>
              </a:cxn>
              <a:cxn ang="0">
                <a:pos x="335337" y="791169"/>
              </a:cxn>
              <a:cxn ang="0">
                <a:pos x="639324" y="613035"/>
              </a:cxn>
              <a:cxn ang="0">
                <a:pos x="1027190" y="452365"/>
              </a:cxn>
              <a:cxn ang="0">
                <a:pos x="1490151" y="311823"/>
              </a:cxn>
              <a:cxn ang="0">
                <a:pos x="2019420" y="194079"/>
              </a:cxn>
              <a:cxn ang="0">
                <a:pos x="2606212" y="101798"/>
              </a:cxn>
              <a:cxn ang="0">
                <a:pos x="3241742" y="37647"/>
              </a:cxn>
              <a:cxn ang="0">
                <a:pos x="3917223" y="4294"/>
              </a:cxn>
              <a:cxn ang="0">
                <a:pos x="4617177" y="4294"/>
              </a:cxn>
              <a:cxn ang="0">
                <a:pos x="5292658" y="37647"/>
              </a:cxn>
              <a:cxn ang="0">
                <a:pos x="5928188" y="101798"/>
              </a:cxn>
              <a:cxn ang="0">
                <a:pos x="6514980" y="194079"/>
              </a:cxn>
              <a:cxn ang="0">
                <a:pos x="7044249" y="311823"/>
              </a:cxn>
              <a:cxn ang="0">
                <a:pos x="7507209" y="452365"/>
              </a:cxn>
              <a:cxn ang="0">
                <a:pos x="7895076" y="613035"/>
              </a:cxn>
              <a:cxn ang="0">
                <a:pos x="8199062" y="791169"/>
              </a:cxn>
              <a:cxn ang="0">
                <a:pos x="8410383" y="984098"/>
              </a:cxn>
              <a:cxn ang="0">
                <a:pos x="8520254" y="1189156"/>
              </a:cxn>
              <a:cxn ang="0">
                <a:pos x="8520254" y="1401643"/>
              </a:cxn>
              <a:cxn ang="0">
                <a:pos x="8410383" y="1606701"/>
              </a:cxn>
              <a:cxn ang="0">
                <a:pos x="8199062" y="1799630"/>
              </a:cxn>
              <a:cxn ang="0">
                <a:pos x="7895076" y="1977764"/>
              </a:cxn>
              <a:cxn ang="0">
                <a:pos x="7507209" y="2138434"/>
              </a:cxn>
              <a:cxn ang="0">
                <a:pos x="7044249" y="2278976"/>
              </a:cxn>
              <a:cxn ang="0">
                <a:pos x="6514980" y="2396720"/>
              </a:cxn>
              <a:cxn ang="0">
                <a:pos x="5928188" y="2489001"/>
              </a:cxn>
              <a:cxn ang="0">
                <a:pos x="5292658" y="2553152"/>
              </a:cxn>
              <a:cxn ang="0">
                <a:pos x="4617177" y="2586505"/>
              </a:cxn>
              <a:cxn ang="0">
                <a:pos x="3917223" y="2586505"/>
              </a:cxn>
              <a:cxn ang="0">
                <a:pos x="3241742" y="2553152"/>
              </a:cxn>
              <a:cxn ang="0">
                <a:pos x="2606212" y="2489001"/>
              </a:cxn>
              <a:cxn ang="0">
                <a:pos x="2019420" y="2396720"/>
              </a:cxn>
              <a:cxn ang="0">
                <a:pos x="1490151" y="2278976"/>
              </a:cxn>
              <a:cxn ang="0">
                <a:pos x="1027190" y="2138434"/>
              </a:cxn>
              <a:cxn ang="0">
                <a:pos x="639324" y="1977764"/>
              </a:cxn>
              <a:cxn ang="0">
                <a:pos x="335337" y="1799630"/>
              </a:cxn>
              <a:cxn ang="0">
                <a:pos x="124016" y="1606701"/>
              </a:cxn>
              <a:cxn ang="0">
                <a:pos x="14145" y="1401643"/>
              </a:cxn>
            </a:cxnLst>
            <a:rect l="0" t="0" r="r" b="b"/>
            <a:pathLst>
              <a:path w="8534400" h="2590800">
                <a:moveTo>
                  <a:pt x="0" y="1295399"/>
                </a:moveTo>
                <a:lnTo>
                  <a:pt x="14145" y="1189156"/>
                </a:lnTo>
                <a:lnTo>
                  <a:pt x="55850" y="1085277"/>
                </a:lnTo>
                <a:lnTo>
                  <a:pt x="124016" y="984098"/>
                </a:lnTo>
                <a:lnTo>
                  <a:pt x="217544" y="885951"/>
                </a:lnTo>
                <a:lnTo>
                  <a:pt x="335337" y="791169"/>
                </a:lnTo>
                <a:lnTo>
                  <a:pt x="476296" y="700086"/>
                </a:lnTo>
                <a:lnTo>
                  <a:pt x="639324" y="613035"/>
                </a:lnTo>
                <a:lnTo>
                  <a:pt x="823321" y="530350"/>
                </a:lnTo>
                <a:lnTo>
                  <a:pt x="1027190" y="452365"/>
                </a:lnTo>
                <a:lnTo>
                  <a:pt x="1249833" y="379411"/>
                </a:lnTo>
                <a:lnTo>
                  <a:pt x="1490151" y="311823"/>
                </a:lnTo>
                <a:lnTo>
                  <a:pt x="1747046" y="249935"/>
                </a:lnTo>
                <a:lnTo>
                  <a:pt x="2019420" y="194079"/>
                </a:lnTo>
                <a:lnTo>
                  <a:pt x="2306175" y="144589"/>
                </a:lnTo>
                <a:lnTo>
                  <a:pt x="2606212" y="101798"/>
                </a:lnTo>
                <a:lnTo>
                  <a:pt x="2918434" y="66039"/>
                </a:lnTo>
                <a:lnTo>
                  <a:pt x="3241742" y="37647"/>
                </a:lnTo>
                <a:lnTo>
                  <a:pt x="3575037" y="16954"/>
                </a:lnTo>
                <a:lnTo>
                  <a:pt x="3917223" y="4294"/>
                </a:lnTo>
                <a:lnTo>
                  <a:pt x="4267199" y="0"/>
                </a:lnTo>
                <a:lnTo>
                  <a:pt x="4617177" y="4294"/>
                </a:lnTo>
                <a:lnTo>
                  <a:pt x="4959362" y="16954"/>
                </a:lnTo>
                <a:lnTo>
                  <a:pt x="5292658" y="37647"/>
                </a:lnTo>
                <a:lnTo>
                  <a:pt x="5615966" y="66039"/>
                </a:lnTo>
                <a:lnTo>
                  <a:pt x="5928188" y="101798"/>
                </a:lnTo>
                <a:lnTo>
                  <a:pt x="6228225" y="144589"/>
                </a:lnTo>
                <a:lnTo>
                  <a:pt x="6514980" y="194079"/>
                </a:lnTo>
                <a:lnTo>
                  <a:pt x="6787354" y="249935"/>
                </a:lnTo>
                <a:lnTo>
                  <a:pt x="7044249" y="311823"/>
                </a:lnTo>
                <a:lnTo>
                  <a:pt x="7284567" y="379411"/>
                </a:lnTo>
                <a:lnTo>
                  <a:pt x="7507209" y="452365"/>
                </a:lnTo>
                <a:lnTo>
                  <a:pt x="7711078" y="530350"/>
                </a:lnTo>
                <a:lnTo>
                  <a:pt x="7895076" y="613035"/>
                </a:lnTo>
                <a:lnTo>
                  <a:pt x="8058103" y="700086"/>
                </a:lnTo>
                <a:lnTo>
                  <a:pt x="8199062" y="791169"/>
                </a:lnTo>
                <a:lnTo>
                  <a:pt x="8316855" y="885951"/>
                </a:lnTo>
                <a:lnTo>
                  <a:pt x="8410383" y="984098"/>
                </a:lnTo>
                <a:lnTo>
                  <a:pt x="8478549" y="1085277"/>
                </a:lnTo>
                <a:lnTo>
                  <a:pt x="8520254" y="1189156"/>
                </a:lnTo>
                <a:lnTo>
                  <a:pt x="8534399" y="1295399"/>
                </a:lnTo>
                <a:lnTo>
                  <a:pt x="8520254" y="1401643"/>
                </a:lnTo>
                <a:lnTo>
                  <a:pt x="8478549" y="1505522"/>
                </a:lnTo>
                <a:lnTo>
                  <a:pt x="8410383" y="1606701"/>
                </a:lnTo>
                <a:lnTo>
                  <a:pt x="8316855" y="1704848"/>
                </a:lnTo>
                <a:lnTo>
                  <a:pt x="8199062" y="1799630"/>
                </a:lnTo>
                <a:lnTo>
                  <a:pt x="8058103" y="1890713"/>
                </a:lnTo>
                <a:lnTo>
                  <a:pt x="7895076" y="1977764"/>
                </a:lnTo>
                <a:lnTo>
                  <a:pt x="7711078" y="2060448"/>
                </a:lnTo>
                <a:lnTo>
                  <a:pt x="7507209" y="2138434"/>
                </a:lnTo>
                <a:lnTo>
                  <a:pt x="7284567" y="2211388"/>
                </a:lnTo>
                <a:lnTo>
                  <a:pt x="7044249" y="2278976"/>
                </a:lnTo>
                <a:lnTo>
                  <a:pt x="6787354" y="2340864"/>
                </a:lnTo>
                <a:lnTo>
                  <a:pt x="6514980" y="2396720"/>
                </a:lnTo>
                <a:lnTo>
                  <a:pt x="6228225" y="2446210"/>
                </a:lnTo>
                <a:lnTo>
                  <a:pt x="5928188" y="2489001"/>
                </a:lnTo>
                <a:lnTo>
                  <a:pt x="5615966" y="2524760"/>
                </a:lnTo>
                <a:lnTo>
                  <a:pt x="5292658" y="2553152"/>
                </a:lnTo>
                <a:lnTo>
                  <a:pt x="4959362" y="2573845"/>
                </a:lnTo>
                <a:lnTo>
                  <a:pt x="4617177" y="2586505"/>
                </a:lnTo>
                <a:lnTo>
                  <a:pt x="4267199" y="2590799"/>
                </a:lnTo>
                <a:lnTo>
                  <a:pt x="3917223" y="2586505"/>
                </a:lnTo>
                <a:lnTo>
                  <a:pt x="3575037" y="2573845"/>
                </a:lnTo>
                <a:lnTo>
                  <a:pt x="3241742" y="2553152"/>
                </a:lnTo>
                <a:lnTo>
                  <a:pt x="2918434" y="2524760"/>
                </a:lnTo>
                <a:lnTo>
                  <a:pt x="2606212" y="2489001"/>
                </a:lnTo>
                <a:lnTo>
                  <a:pt x="2306175" y="2446210"/>
                </a:lnTo>
                <a:lnTo>
                  <a:pt x="2019420" y="2396720"/>
                </a:lnTo>
                <a:lnTo>
                  <a:pt x="1747046" y="2340864"/>
                </a:lnTo>
                <a:lnTo>
                  <a:pt x="1490151" y="2278976"/>
                </a:lnTo>
                <a:lnTo>
                  <a:pt x="1249833" y="2211388"/>
                </a:lnTo>
                <a:lnTo>
                  <a:pt x="1027190" y="2138434"/>
                </a:lnTo>
                <a:lnTo>
                  <a:pt x="823321" y="2060448"/>
                </a:lnTo>
                <a:lnTo>
                  <a:pt x="639324" y="1977764"/>
                </a:lnTo>
                <a:lnTo>
                  <a:pt x="476296" y="1890713"/>
                </a:lnTo>
                <a:lnTo>
                  <a:pt x="335337" y="1799630"/>
                </a:lnTo>
                <a:lnTo>
                  <a:pt x="217544" y="1704848"/>
                </a:lnTo>
                <a:lnTo>
                  <a:pt x="124016" y="1606701"/>
                </a:lnTo>
                <a:lnTo>
                  <a:pt x="55850" y="1505522"/>
                </a:lnTo>
                <a:lnTo>
                  <a:pt x="14145" y="1401643"/>
                </a:lnTo>
                <a:lnTo>
                  <a:pt x="0" y="1295399"/>
                </a:lnTo>
                <a:close/>
              </a:path>
            </a:pathLst>
          </a:custGeom>
          <a:noFill/>
          <a:ln w="38099">
            <a:solidFill>
              <a:srgbClr val="FF2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2297113" y="4729163"/>
            <a:ext cx="4251325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Se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si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mm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un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b="1" spc="229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274" name="object 10"/>
          <p:cNvSpPr>
            <a:spLocks noChangeArrowheads="1"/>
          </p:cNvSpPr>
          <p:nvPr/>
        </p:nvSpPr>
        <p:spPr bwMode="auto">
          <a:xfrm>
            <a:off x="87313" y="1330325"/>
            <a:ext cx="8666162" cy="2489200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75" name="object 11"/>
          <p:cNvSpPr>
            <a:spLocks noChangeArrowheads="1"/>
          </p:cNvSpPr>
          <p:nvPr/>
        </p:nvSpPr>
        <p:spPr bwMode="auto">
          <a:xfrm>
            <a:off x="2173288" y="2290763"/>
            <a:ext cx="4484687" cy="598487"/>
          </a:xfrm>
          <a:prstGeom prst="rect">
            <a:avLst/>
          </a:prstGeom>
          <a:blipFill dpi="0" rotWithShape="1">
            <a:blip r:embed="rId7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76" name="object 12"/>
          <p:cNvSpPr>
            <a:spLocks/>
          </p:cNvSpPr>
          <p:nvPr/>
        </p:nvSpPr>
        <p:spPr bwMode="auto">
          <a:xfrm>
            <a:off x="152400" y="1371600"/>
            <a:ext cx="8534400" cy="2362200"/>
          </a:xfrm>
          <a:custGeom>
            <a:avLst/>
            <a:gdLst/>
            <a:ahLst/>
            <a:cxnLst>
              <a:cxn ang="0">
                <a:pos x="14145" y="1084231"/>
              </a:cxn>
              <a:cxn ang="0">
                <a:pos x="124016" y="897268"/>
              </a:cxn>
              <a:cxn ang="0">
                <a:pos x="335337" y="721363"/>
              </a:cxn>
              <a:cxn ang="0">
                <a:pos x="639324" y="558947"/>
              </a:cxn>
              <a:cxn ang="0">
                <a:pos x="1027190" y="412453"/>
              </a:cxn>
              <a:cxn ang="0">
                <a:pos x="1490151" y="284312"/>
              </a:cxn>
              <a:cxn ang="0">
                <a:pos x="2019420" y="176956"/>
              </a:cxn>
              <a:cxn ang="0">
                <a:pos x="2606212" y="92816"/>
              </a:cxn>
              <a:cxn ang="0">
                <a:pos x="3241742" y="34325"/>
              </a:cxn>
              <a:cxn ang="0">
                <a:pos x="3917223" y="3915"/>
              </a:cxn>
              <a:cxn ang="0">
                <a:pos x="4617177" y="3915"/>
              </a:cxn>
              <a:cxn ang="0">
                <a:pos x="5292658" y="34325"/>
              </a:cxn>
              <a:cxn ang="0">
                <a:pos x="5928188" y="92816"/>
              </a:cxn>
              <a:cxn ang="0">
                <a:pos x="6514980" y="176956"/>
              </a:cxn>
              <a:cxn ang="0">
                <a:pos x="7044249" y="284312"/>
              </a:cxn>
              <a:cxn ang="0">
                <a:pos x="7507209" y="412453"/>
              </a:cxn>
              <a:cxn ang="0">
                <a:pos x="7895076" y="558947"/>
              </a:cxn>
              <a:cxn ang="0">
                <a:pos x="8199062" y="721363"/>
              </a:cxn>
              <a:cxn ang="0">
                <a:pos x="8410383" y="897268"/>
              </a:cxn>
              <a:cxn ang="0">
                <a:pos x="8520254" y="1084231"/>
              </a:cxn>
              <a:cxn ang="0">
                <a:pos x="8520254" y="1277968"/>
              </a:cxn>
              <a:cxn ang="0">
                <a:pos x="8410383" y="1464931"/>
              </a:cxn>
              <a:cxn ang="0">
                <a:pos x="8199062" y="1640836"/>
              </a:cxn>
              <a:cxn ang="0">
                <a:pos x="7895076" y="1803252"/>
              </a:cxn>
              <a:cxn ang="0">
                <a:pos x="7507209" y="1949746"/>
              </a:cxn>
              <a:cxn ang="0">
                <a:pos x="7044249" y="2077887"/>
              </a:cxn>
              <a:cxn ang="0">
                <a:pos x="6514980" y="2185243"/>
              </a:cxn>
              <a:cxn ang="0">
                <a:pos x="5928188" y="2269383"/>
              </a:cxn>
              <a:cxn ang="0">
                <a:pos x="5292658" y="2327873"/>
              </a:cxn>
              <a:cxn ang="0">
                <a:pos x="4617177" y="2358284"/>
              </a:cxn>
              <a:cxn ang="0">
                <a:pos x="3917223" y="2358284"/>
              </a:cxn>
              <a:cxn ang="0">
                <a:pos x="3241742" y="2327873"/>
              </a:cxn>
              <a:cxn ang="0">
                <a:pos x="2606212" y="2269383"/>
              </a:cxn>
              <a:cxn ang="0">
                <a:pos x="2019420" y="2185243"/>
              </a:cxn>
              <a:cxn ang="0">
                <a:pos x="1490151" y="2077887"/>
              </a:cxn>
              <a:cxn ang="0">
                <a:pos x="1027190" y="1949746"/>
              </a:cxn>
              <a:cxn ang="0">
                <a:pos x="639324" y="1803252"/>
              </a:cxn>
              <a:cxn ang="0">
                <a:pos x="335337" y="1640836"/>
              </a:cxn>
              <a:cxn ang="0">
                <a:pos x="124016" y="1464931"/>
              </a:cxn>
              <a:cxn ang="0">
                <a:pos x="14145" y="1277968"/>
              </a:cxn>
            </a:cxnLst>
            <a:rect l="0" t="0" r="r" b="b"/>
            <a:pathLst>
              <a:path w="8534400" h="2362200">
                <a:moveTo>
                  <a:pt x="0" y="1181099"/>
                </a:moveTo>
                <a:lnTo>
                  <a:pt x="14145" y="1084231"/>
                </a:lnTo>
                <a:lnTo>
                  <a:pt x="55850" y="989519"/>
                </a:lnTo>
                <a:lnTo>
                  <a:pt x="124016" y="897268"/>
                </a:lnTo>
                <a:lnTo>
                  <a:pt x="217544" y="807781"/>
                </a:lnTo>
                <a:lnTo>
                  <a:pt x="335337" y="721363"/>
                </a:lnTo>
                <a:lnTo>
                  <a:pt x="476296" y="638316"/>
                </a:lnTo>
                <a:lnTo>
                  <a:pt x="639324" y="558947"/>
                </a:lnTo>
                <a:lnTo>
                  <a:pt x="823321" y="483558"/>
                </a:lnTo>
                <a:lnTo>
                  <a:pt x="1027190" y="412453"/>
                </a:lnTo>
                <a:lnTo>
                  <a:pt x="1249833" y="345936"/>
                </a:lnTo>
                <a:lnTo>
                  <a:pt x="1490151" y="284312"/>
                </a:lnTo>
                <a:lnTo>
                  <a:pt x="1747046" y="227884"/>
                </a:lnTo>
                <a:lnTo>
                  <a:pt x="2019420" y="176956"/>
                </a:lnTo>
                <a:lnTo>
                  <a:pt x="2306175" y="131832"/>
                </a:lnTo>
                <a:lnTo>
                  <a:pt x="2606212" y="92816"/>
                </a:lnTo>
                <a:lnTo>
                  <a:pt x="2918434" y="60213"/>
                </a:lnTo>
                <a:lnTo>
                  <a:pt x="3241742" y="34325"/>
                </a:lnTo>
                <a:lnTo>
                  <a:pt x="3575037" y="15458"/>
                </a:lnTo>
                <a:lnTo>
                  <a:pt x="3917223" y="3915"/>
                </a:lnTo>
                <a:lnTo>
                  <a:pt x="4267199" y="0"/>
                </a:lnTo>
                <a:lnTo>
                  <a:pt x="4617177" y="3915"/>
                </a:lnTo>
                <a:lnTo>
                  <a:pt x="4959362" y="15458"/>
                </a:lnTo>
                <a:lnTo>
                  <a:pt x="5292658" y="34325"/>
                </a:lnTo>
                <a:lnTo>
                  <a:pt x="5615966" y="60213"/>
                </a:lnTo>
                <a:lnTo>
                  <a:pt x="5928188" y="92816"/>
                </a:lnTo>
                <a:lnTo>
                  <a:pt x="6228225" y="131832"/>
                </a:lnTo>
                <a:lnTo>
                  <a:pt x="6514980" y="176956"/>
                </a:lnTo>
                <a:lnTo>
                  <a:pt x="6787354" y="227884"/>
                </a:lnTo>
                <a:lnTo>
                  <a:pt x="7044249" y="284312"/>
                </a:lnTo>
                <a:lnTo>
                  <a:pt x="7284567" y="345936"/>
                </a:lnTo>
                <a:lnTo>
                  <a:pt x="7507209" y="412453"/>
                </a:lnTo>
                <a:lnTo>
                  <a:pt x="7711078" y="483558"/>
                </a:lnTo>
                <a:lnTo>
                  <a:pt x="7895076" y="558947"/>
                </a:lnTo>
                <a:lnTo>
                  <a:pt x="8058103" y="638316"/>
                </a:lnTo>
                <a:lnTo>
                  <a:pt x="8199062" y="721363"/>
                </a:lnTo>
                <a:lnTo>
                  <a:pt x="8316855" y="807781"/>
                </a:lnTo>
                <a:lnTo>
                  <a:pt x="8410383" y="897268"/>
                </a:lnTo>
                <a:lnTo>
                  <a:pt x="8478549" y="989519"/>
                </a:lnTo>
                <a:lnTo>
                  <a:pt x="8520254" y="1084231"/>
                </a:lnTo>
                <a:lnTo>
                  <a:pt x="8534399" y="1181099"/>
                </a:lnTo>
                <a:lnTo>
                  <a:pt x="8520254" y="1277968"/>
                </a:lnTo>
                <a:lnTo>
                  <a:pt x="8478549" y="1372680"/>
                </a:lnTo>
                <a:lnTo>
                  <a:pt x="8410383" y="1464931"/>
                </a:lnTo>
                <a:lnTo>
                  <a:pt x="8316855" y="1554418"/>
                </a:lnTo>
                <a:lnTo>
                  <a:pt x="8199062" y="1640836"/>
                </a:lnTo>
                <a:lnTo>
                  <a:pt x="8058103" y="1723882"/>
                </a:lnTo>
                <a:lnTo>
                  <a:pt x="7895076" y="1803252"/>
                </a:lnTo>
                <a:lnTo>
                  <a:pt x="7711078" y="1878641"/>
                </a:lnTo>
                <a:lnTo>
                  <a:pt x="7507209" y="1949746"/>
                </a:lnTo>
                <a:lnTo>
                  <a:pt x="7284567" y="2016263"/>
                </a:lnTo>
                <a:lnTo>
                  <a:pt x="7044249" y="2077887"/>
                </a:lnTo>
                <a:lnTo>
                  <a:pt x="6787354" y="2134315"/>
                </a:lnTo>
                <a:lnTo>
                  <a:pt x="6514980" y="2185243"/>
                </a:lnTo>
                <a:lnTo>
                  <a:pt x="6228225" y="2230367"/>
                </a:lnTo>
                <a:lnTo>
                  <a:pt x="5928188" y="2269383"/>
                </a:lnTo>
                <a:lnTo>
                  <a:pt x="5615966" y="2301986"/>
                </a:lnTo>
                <a:lnTo>
                  <a:pt x="5292658" y="2327873"/>
                </a:lnTo>
                <a:lnTo>
                  <a:pt x="4959362" y="2346741"/>
                </a:lnTo>
                <a:lnTo>
                  <a:pt x="4617177" y="2358284"/>
                </a:lnTo>
                <a:lnTo>
                  <a:pt x="4267199" y="2362199"/>
                </a:lnTo>
                <a:lnTo>
                  <a:pt x="3917223" y="2358284"/>
                </a:lnTo>
                <a:lnTo>
                  <a:pt x="3575037" y="2346741"/>
                </a:lnTo>
                <a:lnTo>
                  <a:pt x="3241742" y="2327873"/>
                </a:lnTo>
                <a:lnTo>
                  <a:pt x="2918434" y="2301986"/>
                </a:lnTo>
                <a:lnTo>
                  <a:pt x="2606212" y="2269383"/>
                </a:lnTo>
                <a:lnTo>
                  <a:pt x="2306175" y="2230367"/>
                </a:lnTo>
                <a:lnTo>
                  <a:pt x="2019420" y="2185243"/>
                </a:lnTo>
                <a:lnTo>
                  <a:pt x="1747046" y="2134315"/>
                </a:lnTo>
                <a:lnTo>
                  <a:pt x="1490151" y="2077887"/>
                </a:lnTo>
                <a:lnTo>
                  <a:pt x="1249833" y="2016263"/>
                </a:lnTo>
                <a:lnTo>
                  <a:pt x="1027190" y="1949746"/>
                </a:lnTo>
                <a:lnTo>
                  <a:pt x="823321" y="1878641"/>
                </a:lnTo>
                <a:lnTo>
                  <a:pt x="639324" y="1803252"/>
                </a:lnTo>
                <a:lnTo>
                  <a:pt x="476296" y="1723882"/>
                </a:lnTo>
                <a:lnTo>
                  <a:pt x="335337" y="1640836"/>
                </a:lnTo>
                <a:lnTo>
                  <a:pt x="217544" y="1554418"/>
                </a:lnTo>
                <a:lnTo>
                  <a:pt x="124016" y="1464931"/>
                </a:lnTo>
                <a:lnTo>
                  <a:pt x="55850" y="1372680"/>
                </a:lnTo>
                <a:lnTo>
                  <a:pt x="14145" y="1277968"/>
                </a:lnTo>
                <a:lnTo>
                  <a:pt x="0" y="1181099"/>
                </a:lnTo>
                <a:close/>
              </a:path>
            </a:pathLst>
          </a:custGeom>
          <a:noFill/>
          <a:ln w="38099">
            <a:solidFill>
              <a:srgbClr val="FF2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object 13"/>
          <p:cNvSpPr txBox="1"/>
          <p:nvPr/>
        </p:nvSpPr>
        <p:spPr>
          <a:xfrm>
            <a:off x="2241550" y="2405063"/>
            <a:ext cx="4362450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Midd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ew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re</a:t>
            </a:r>
            <a:r>
              <a:rPr sz="2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App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li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b="1" spc="229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375" y="6554788"/>
            <a:ext cx="1308100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Arial"/>
                <a:cs typeface="Arial"/>
              </a:rPr>
              <a:t>Source</a:t>
            </a:r>
            <a:r>
              <a:rPr spc="-5" dirty="0">
                <a:latin typeface="Arial"/>
                <a:cs typeface="Arial"/>
              </a:rPr>
              <a:t>: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Arial"/>
                <a:cs typeface="Arial"/>
              </a:rPr>
              <a:t>ZT</a:t>
            </a:r>
            <a:r>
              <a:rPr spc="-15" dirty="0">
                <a:latin typeface="Arial"/>
                <a:cs typeface="Arial"/>
              </a:rPr>
              <a:t>E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492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5" dirty="0"/>
              <a:t>Net</a:t>
            </a:r>
            <a:r>
              <a:rPr spc="-40" dirty="0"/>
              <a:t>w</a:t>
            </a:r>
            <a:r>
              <a:rPr spc="-5" dirty="0"/>
              <a:t>o</a:t>
            </a:r>
            <a:r>
              <a:rPr spc="-25" dirty="0"/>
              <a:t>r</a:t>
            </a:r>
            <a:r>
              <a:rPr spc="-20" dirty="0"/>
              <a:t>k</a:t>
            </a:r>
            <a:r>
              <a:rPr dirty="0"/>
              <a:t>in</a:t>
            </a:r>
            <a:r>
              <a:rPr spc="-25" dirty="0"/>
              <a:t>g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5" dirty="0"/>
              <a:t>o</a:t>
            </a:r>
            <a:r>
              <a:rPr spc="-45" dirty="0"/>
              <a:t>mm</a:t>
            </a:r>
            <a:r>
              <a:rPr dirty="0"/>
              <a:t>uni</a:t>
            </a:r>
            <a:r>
              <a:rPr spc="-20" dirty="0"/>
              <a:t>c</a:t>
            </a:r>
            <a:r>
              <a:rPr spc="105" dirty="0"/>
              <a:t>a1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775" y="5672138"/>
            <a:ext cx="8388350" cy="379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5600" algn="l"/>
              </a:tabLst>
              <a:defRPr/>
            </a:pPr>
            <a:r>
              <a:rPr sz="2700" dirty="0">
                <a:latin typeface="Calibri"/>
                <a:cs typeface="Calibri"/>
              </a:rPr>
              <a:t>RFID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to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s</a:t>
            </a:r>
            <a:r>
              <a:rPr sz="2700" spc="-30" dirty="0">
                <a:latin typeface="Calibri"/>
                <a:cs typeface="Calibri"/>
              </a:rPr>
              <a:t>m</a:t>
            </a:r>
            <a:r>
              <a:rPr sz="2700" dirty="0">
                <a:latin typeface="Calibri"/>
                <a:cs typeface="Calibri"/>
              </a:rPr>
              <a:t>all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s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nablin</a:t>
            </a:r>
            <a:r>
              <a:rPr sz="2700" spc="-15" dirty="0">
                <a:latin typeface="Calibri"/>
                <a:cs typeface="Calibri"/>
              </a:rPr>
              <a:t>g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tec</a:t>
            </a:r>
            <a:r>
              <a:rPr sz="2700" dirty="0">
                <a:latin typeface="Calibri"/>
                <a:cs typeface="Calibri"/>
              </a:rPr>
              <a:t>hn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l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spc="-15" dirty="0">
                <a:latin typeface="Calibri"/>
                <a:cs typeface="Calibri"/>
              </a:rPr>
              <a:t>g</a:t>
            </a:r>
            <a:r>
              <a:rPr sz="2700" dirty="0">
                <a:latin typeface="Calibri"/>
                <a:cs typeface="Calibri"/>
              </a:rPr>
              <a:t>i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s</a:t>
            </a:r>
            <a:r>
              <a:rPr sz="2700" spc="-10" dirty="0">
                <a:latin typeface="Calibri"/>
                <a:cs typeface="Calibri"/>
              </a:rPr>
              <a:t>,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su</a:t>
            </a:r>
            <a:r>
              <a:rPr sz="2700" spc="-15" dirty="0">
                <a:latin typeface="Calibri"/>
                <a:cs typeface="Calibri"/>
              </a:rPr>
              <a:t>c</a:t>
            </a:r>
            <a:r>
              <a:rPr sz="2700" dirty="0">
                <a:latin typeface="Calibri"/>
                <a:cs typeface="Calibri"/>
              </a:rPr>
              <a:t>h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as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c</a:t>
            </a:r>
            <a:r>
              <a:rPr sz="2700" dirty="0">
                <a:latin typeface="Calibri"/>
                <a:cs typeface="Calibri"/>
              </a:rPr>
              <a:t>hips</a:t>
            </a:r>
            <a:r>
              <a:rPr sz="2700" spc="-10" dirty="0">
                <a:latin typeface="Calibri"/>
                <a:cs typeface="Calibri"/>
              </a:rPr>
              <a:t>,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etc</a:t>
            </a:r>
            <a:r>
              <a:rPr sz="2700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294" name="object 6"/>
          <p:cNvSpPr>
            <a:spLocks noChangeArrowheads="1"/>
          </p:cNvSpPr>
          <p:nvPr/>
        </p:nvSpPr>
        <p:spPr bwMode="auto">
          <a:xfrm>
            <a:off x="1295400" y="1447800"/>
            <a:ext cx="6210300" cy="403225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79375" y="6564313"/>
            <a:ext cx="4219575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Arial"/>
                <a:cs typeface="Arial"/>
              </a:rPr>
              <a:t>Source</a:t>
            </a:r>
            <a:r>
              <a:rPr spc="-5" dirty="0">
                <a:latin typeface="Arial"/>
                <a:cs typeface="Arial"/>
              </a:rPr>
              <a:t>: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Qian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Arial"/>
                <a:cs typeface="Arial"/>
              </a:rPr>
              <a:t>Z</a:t>
            </a:r>
            <a:r>
              <a:rPr dirty="0">
                <a:latin typeface="Arial"/>
                <a:cs typeface="Arial"/>
              </a:rPr>
              <a:t>hang</a:t>
            </a:r>
            <a:r>
              <a:rPr spc="-5" dirty="0">
                <a:latin typeface="Arial"/>
                <a:cs typeface="Arial"/>
              </a:rPr>
              <a:t>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Le</a:t>
            </a:r>
            <a:r>
              <a:rPr spc="-10" dirty="0">
                <a:latin typeface="Arial"/>
                <a:cs typeface="Arial"/>
              </a:rPr>
              <a:t>ct</a:t>
            </a:r>
            <a:r>
              <a:rPr dirty="0">
                <a:latin typeface="Arial"/>
                <a:cs typeface="Arial"/>
              </a:rPr>
              <a:t>ure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no</a:t>
            </a:r>
            <a:r>
              <a:rPr spc="-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  <a:r>
              <a:rPr spc="-10" dirty="0">
                <a:latin typeface="Arial"/>
                <a:cs typeface="Arial"/>
              </a:rPr>
              <a:t>s.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2013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6290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RFI</a:t>
            </a:r>
            <a:r>
              <a:rPr spc="-5" dirty="0"/>
              <a:t>D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775" y="1547813"/>
            <a:ext cx="8582025" cy="45418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33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The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reduc1on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in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terms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of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size,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weight,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energy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consump1on,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and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cost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of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the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radio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takes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us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to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a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new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era</a:t>
            </a:r>
          </a:p>
          <a:p>
            <a:pPr marL="355600" indent="-342900" algn="just">
              <a:lnSpc>
                <a:spcPct val="99000"/>
              </a:lnSpc>
              <a:spcBef>
                <a:spcPts val="525"/>
              </a:spcBef>
              <a:tabLst>
                <a:tab pos="355600" algn="l"/>
              </a:tabLst>
            </a:pPr>
            <a:r>
              <a:rPr lang="en-US" sz="2400">
                <a:latin typeface="Arial" charset="0"/>
              </a:rPr>
              <a:t>–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>
                <a:ea typeface="Calibri" pitchFamily="34" charset="0"/>
                <a:cs typeface="Calibri" pitchFamily="34" charset="0"/>
              </a:rPr>
              <a:t>This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allows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us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to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integrate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radios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in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almost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all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objects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and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thus,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to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add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world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‘‘anything”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to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above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vision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which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leads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to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IoT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concept</a:t>
            </a:r>
          </a:p>
          <a:p>
            <a:pPr marL="355600" indent="-342900">
              <a:spcBef>
                <a:spcPts val="688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Composed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of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one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or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more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readers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and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tags</a:t>
            </a:r>
          </a:p>
          <a:p>
            <a:pPr marL="355600" indent="-342900">
              <a:lnSpc>
                <a:spcPts val="4100"/>
              </a:lnSpc>
              <a:spcBef>
                <a:spcPts val="1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RFID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tag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is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a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small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microchip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a`ached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to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an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antenna</a:t>
            </a:r>
          </a:p>
          <a:p>
            <a:pPr marL="355600" indent="-342900">
              <a:spcBef>
                <a:spcPts val="37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Can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be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seen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as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one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of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the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main,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smallest</a:t>
            </a:r>
          </a:p>
          <a:p>
            <a:pPr marL="355600" indent="-342900">
              <a:spcBef>
                <a:spcPts val="638"/>
              </a:spcBef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components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of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IoT,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that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collects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29625" y="6464300"/>
            <a:ext cx="173038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90" dirty="0">
                <a:solidFill>
                  <a:srgbClr val="898989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318" name="object 6"/>
          <p:cNvSpPr>
            <a:spLocks noChangeArrowheads="1"/>
          </p:cNvSpPr>
          <p:nvPr/>
        </p:nvSpPr>
        <p:spPr bwMode="auto">
          <a:xfrm>
            <a:off x="6934200" y="3505200"/>
            <a:ext cx="2209800" cy="19812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73736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</a:t>
            </a:r>
            <a:r>
              <a:rPr dirty="0"/>
              <a:t>i</a:t>
            </a:r>
            <a:r>
              <a:rPr spc="-25" dirty="0"/>
              <a:t>re</a:t>
            </a:r>
            <a:r>
              <a:rPr spc="-20" dirty="0"/>
              <a:t>les</a:t>
            </a:r>
            <a:r>
              <a:rPr dirty="0"/>
              <a:t>s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25" dirty="0"/>
              <a:t>ec</a:t>
            </a:r>
            <a:r>
              <a:rPr spc="-30" dirty="0"/>
              <a:t>h</a:t>
            </a:r>
            <a:r>
              <a:rPr dirty="0"/>
              <a:t>nolo</a:t>
            </a:r>
            <a:r>
              <a:rPr spc="-5" dirty="0"/>
              <a:t>g</a:t>
            </a:r>
            <a:r>
              <a:rPr dirty="0"/>
              <a:t>i</a:t>
            </a:r>
            <a:r>
              <a:rPr spc="-2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775" y="1514475"/>
            <a:ext cx="8355013" cy="527836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en-US" sz="3000" dirty="0">
                <a:ea typeface="Calibri" pitchFamily="34" charset="0"/>
                <a:cs typeface="Calibri" pitchFamily="34" charset="0"/>
              </a:rPr>
              <a:t>Telecommunica1on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>
                <a:ea typeface="Calibri" pitchFamily="34" charset="0"/>
                <a:cs typeface="Calibri" pitchFamily="34" charset="0"/>
              </a:rPr>
              <a:t>systems</a:t>
            </a:r>
          </a:p>
          <a:p>
            <a:pPr marL="749300" lvl="1" indent="-279400">
              <a:spcBef>
                <a:spcPts val="263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Ini1al/primary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service: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mobile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voice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telephony</a:t>
            </a:r>
          </a:p>
          <a:p>
            <a:pPr marL="749300" lvl="1" indent="-279400">
              <a:lnSpc>
                <a:spcPts val="2875"/>
              </a:lnSpc>
              <a:spcBef>
                <a:spcPts val="5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Large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coverage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per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access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point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(100s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of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meters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–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10s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of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kilometers)</a:t>
            </a:r>
          </a:p>
          <a:p>
            <a:pPr marL="749300" lvl="1" indent="-279400">
              <a:spcBef>
                <a:spcPts val="25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Low/moderate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data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rate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(10s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of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ea typeface="Calibri" pitchFamily="34" charset="0"/>
                <a:cs typeface="Calibri" pitchFamily="34" charset="0"/>
              </a:rPr>
              <a:t>kbit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/s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–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10s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of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ea typeface="Calibri" pitchFamily="34" charset="0"/>
                <a:cs typeface="Calibri" pitchFamily="34" charset="0"/>
              </a:rPr>
              <a:t>Mbits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/s)</a:t>
            </a:r>
          </a:p>
          <a:p>
            <a:pPr marL="749300" lvl="1" indent="-279400">
              <a:spcBef>
                <a:spcPts val="2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Examples: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GSM,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UMTS,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LTE(4G/5G Long term Evaluation)</a:t>
            </a:r>
          </a:p>
          <a:p>
            <a:pPr marL="355600" indent="-342900">
              <a:spcBef>
                <a:spcPts val="338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 dirty="0">
                <a:ea typeface="Calibri" pitchFamily="34" charset="0"/>
                <a:cs typeface="Calibri" pitchFamily="34" charset="0"/>
              </a:rPr>
              <a:t>WLAN</a:t>
            </a:r>
          </a:p>
          <a:p>
            <a:pPr marL="749300" lvl="1" indent="-279400">
              <a:spcBef>
                <a:spcPts val="35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Ini1al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service: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Wireless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Ethernet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extension</a:t>
            </a:r>
          </a:p>
          <a:p>
            <a:pPr marL="749300" lvl="1" indent="-279400">
              <a:spcBef>
                <a:spcPts val="2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Moderate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coverage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per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access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point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(10s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–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100s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meters)</a:t>
            </a:r>
          </a:p>
          <a:p>
            <a:pPr marL="749300" lvl="1" indent="-279400">
              <a:spcBef>
                <a:spcPts val="2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Moderate/high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data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rate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(</a:t>
            </a:r>
            <a:r>
              <a:rPr lang="en-US" sz="2600" dirty="0" err="1">
                <a:ea typeface="Calibri" pitchFamily="34" charset="0"/>
                <a:cs typeface="Calibri" pitchFamily="34" charset="0"/>
              </a:rPr>
              <a:t>Mbits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/s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–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100s)</a:t>
            </a:r>
          </a:p>
          <a:p>
            <a:pPr marL="749300" lvl="1" indent="-279400">
              <a:spcBef>
                <a:spcPts val="3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Examples: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IEEE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802.11(a‐g),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ea typeface="Calibri" pitchFamily="34" charset="0"/>
                <a:cs typeface="Calibri" pitchFamily="34" charset="0"/>
              </a:rPr>
              <a:t>Wimax</a:t>
            </a:r>
            <a:endParaRPr lang="en-US" sz="2600" dirty="0">
              <a:ea typeface="Calibri" pitchFamily="34" charset="0"/>
              <a:cs typeface="Calibri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13" y="6564313"/>
            <a:ext cx="7853362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Arial"/>
                <a:cs typeface="Arial"/>
              </a:rPr>
              <a:t>Source</a:t>
            </a:r>
            <a:r>
              <a:rPr spc="-5" dirty="0">
                <a:latin typeface="Arial"/>
                <a:cs typeface="Arial"/>
              </a:rPr>
              <a:t>: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Arial"/>
                <a:cs typeface="Arial"/>
              </a:rPr>
              <a:t>G</a:t>
            </a:r>
            <a:r>
              <a:rPr dirty="0">
                <a:latin typeface="Arial"/>
                <a:cs typeface="Arial"/>
              </a:rPr>
              <a:t>ee</a:t>
            </a:r>
            <a:r>
              <a:rPr spc="-10" dirty="0">
                <a:latin typeface="Arial"/>
                <a:cs typeface="Arial"/>
              </a:rPr>
              <a:t>rt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Heijen</a:t>
            </a:r>
            <a:r>
              <a:rPr spc="-5" dirty="0">
                <a:latin typeface="Arial"/>
                <a:cs typeface="Arial"/>
              </a:rPr>
              <a:t>k.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Mobile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Arial"/>
                <a:cs typeface="Arial"/>
              </a:rPr>
              <a:t>W</a:t>
            </a:r>
            <a:r>
              <a:rPr dirty="0">
                <a:latin typeface="Arial"/>
                <a:cs typeface="Arial"/>
              </a:rPr>
              <a:t>ireless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Ne</a:t>
            </a:r>
            <a:r>
              <a:rPr spc="-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working</a:t>
            </a:r>
            <a:r>
              <a:rPr spc="-5" dirty="0">
                <a:latin typeface="Arial"/>
                <a:cs typeface="Arial"/>
              </a:rPr>
              <a:t>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Le</a:t>
            </a:r>
            <a:r>
              <a:rPr spc="-10" dirty="0">
                <a:latin typeface="Arial"/>
                <a:cs typeface="Arial"/>
              </a:rPr>
              <a:t>ct</a:t>
            </a:r>
            <a:r>
              <a:rPr dirty="0">
                <a:latin typeface="Arial"/>
                <a:cs typeface="Arial"/>
              </a:rPr>
              <a:t>ure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No</a:t>
            </a:r>
            <a:r>
              <a:rPr spc="-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  <a:r>
              <a:rPr spc="-10" dirty="0">
                <a:latin typeface="Arial"/>
                <a:cs typeface="Arial"/>
              </a:rPr>
              <a:t>s.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2014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73736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/>
              <a:t>W</a:t>
            </a:r>
            <a:r>
              <a:rPr dirty="0"/>
              <a:t>i</a:t>
            </a:r>
            <a:r>
              <a:rPr spc="-25" dirty="0"/>
              <a:t>re</a:t>
            </a:r>
            <a:r>
              <a:rPr spc="-20" dirty="0"/>
              <a:t>les</a:t>
            </a:r>
            <a:r>
              <a:rPr dirty="0"/>
              <a:t>s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25" dirty="0"/>
              <a:t>ec</a:t>
            </a:r>
            <a:r>
              <a:rPr spc="-30" dirty="0"/>
              <a:t>h</a:t>
            </a:r>
            <a:r>
              <a:rPr dirty="0"/>
              <a:t>nolo</a:t>
            </a:r>
            <a:r>
              <a:rPr spc="-5" dirty="0"/>
              <a:t>g</a:t>
            </a:r>
            <a:r>
              <a:rPr dirty="0"/>
              <a:t>i</a:t>
            </a:r>
            <a:r>
              <a:rPr spc="-2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75" y="1435100"/>
            <a:ext cx="8639175" cy="49133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en-US" sz="2700">
                <a:ea typeface="Calibri" pitchFamily="34" charset="0"/>
                <a:cs typeface="Calibri" pitchFamily="34" charset="0"/>
              </a:rPr>
              <a:t>Short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range:</a:t>
            </a:r>
          </a:p>
          <a:p>
            <a:pPr marL="755650" lvl="1" indent="-285750">
              <a:spcBef>
                <a:spcPts val="263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Direct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connec1on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between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devices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–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sensor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networks</a:t>
            </a:r>
          </a:p>
          <a:p>
            <a:pPr marL="755650" lvl="1" indent="-285750">
              <a:spcBef>
                <a:spcPts val="22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Typical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low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power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usage</a:t>
            </a:r>
          </a:p>
          <a:p>
            <a:pPr marL="755650" lvl="1" indent="-285750">
              <a:spcBef>
                <a:spcPts val="32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Examples: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Bluetooth,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Zigbee,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Z‐wave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(house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products)</a:t>
            </a:r>
          </a:p>
          <a:p>
            <a:pPr marL="355600" indent="-342900">
              <a:spcBef>
                <a:spcPts val="3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700">
                <a:ea typeface="Calibri" pitchFamily="34" charset="0"/>
                <a:cs typeface="Calibri" pitchFamily="34" charset="0"/>
              </a:rPr>
              <a:t>Other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examples:</a:t>
            </a:r>
          </a:p>
          <a:p>
            <a:pPr marL="755650" lvl="1" indent="-285750">
              <a:spcBef>
                <a:spcPts val="213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Satellite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systems</a:t>
            </a:r>
          </a:p>
          <a:p>
            <a:pPr marL="1155700" lvl="2" indent="-228600">
              <a:spcBef>
                <a:spcPts val="2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Global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coverage</a:t>
            </a:r>
          </a:p>
          <a:p>
            <a:pPr marL="1155700" lvl="2" indent="-228600">
              <a:spcBef>
                <a:spcPts val="200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Applica1ons: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audio/TV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broadcast,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posi1oning,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personal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communica1ons</a:t>
            </a:r>
          </a:p>
          <a:p>
            <a:pPr marL="755650" lvl="1" indent="-285750">
              <a:spcBef>
                <a:spcPts val="35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Broadcast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systems</a:t>
            </a:r>
          </a:p>
          <a:p>
            <a:pPr marL="1155700" lvl="2" indent="-228600">
              <a:spcBef>
                <a:spcPts val="2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Satellite/terrestrial</a:t>
            </a:r>
          </a:p>
          <a:p>
            <a:pPr marL="1155700" lvl="2" indent="-228600">
              <a:spcBef>
                <a:spcPts val="200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Support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for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high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speed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mobiles</a:t>
            </a:r>
          </a:p>
          <a:p>
            <a:pPr marL="755650" lvl="1" indent="-285750">
              <a:spcBef>
                <a:spcPts val="25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Fixed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wireless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access</a:t>
            </a:r>
          </a:p>
          <a:p>
            <a:pPr marL="1155700" lvl="2" indent="-228600">
              <a:spcBef>
                <a:spcPts val="2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Several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technologies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including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DECT,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WLAN,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IEEE802.16,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etc.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13" y="6564313"/>
            <a:ext cx="7853362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Arial"/>
                <a:cs typeface="Arial"/>
              </a:rPr>
              <a:t>Source</a:t>
            </a:r>
            <a:r>
              <a:rPr spc="-5" dirty="0">
                <a:latin typeface="Arial"/>
                <a:cs typeface="Arial"/>
              </a:rPr>
              <a:t>: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Arial"/>
                <a:cs typeface="Arial"/>
              </a:rPr>
              <a:t>G</a:t>
            </a:r>
            <a:r>
              <a:rPr dirty="0">
                <a:latin typeface="Arial"/>
                <a:cs typeface="Arial"/>
              </a:rPr>
              <a:t>ee</a:t>
            </a:r>
            <a:r>
              <a:rPr spc="-10" dirty="0">
                <a:latin typeface="Arial"/>
                <a:cs typeface="Arial"/>
              </a:rPr>
              <a:t>rt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Heijen</a:t>
            </a:r>
            <a:r>
              <a:rPr spc="-5" dirty="0">
                <a:latin typeface="Arial"/>
                <a:cs typeface="Arial"/>
              </a:rPr>
              <a:t>k.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Mobile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Arial"/>
                <a:cs typeface="Arial"/>
              </a:rPr>
              <a:t>W</a:t>
            </a:r>
            <a:r>
              <a:rPr dirty="0">
                <a:latin typeface="Arial"/>
                <a:cs typeface="Arial"/>
              </a:rPr>
              <a:t>ireless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Ne</a:t>
            </a:r>
            <a:r>
              <a:rPr spc="-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working</a:t>
            </a:r>
            <a:r>
              <a:rPr spc="-5" dirty="0">
                <a:latin typeface="Arial"/>
                <a:cs typeface="Arial"/>
              </a:rPr>
              <a:t>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Le</a:t>
            </a:r>
            <a:r>
              <a:rPr spc="-10" dirty="0">
                <a:latin typeface="Arial"/>
                <a:cs typeface="Arial"/>
              </a:rPr>
              <a:t>ct</a:t>
            </a:r>
            <a:r>
              <a:rPr dirty="0">
                <a:latin typeface="Arial"/>
                <a:cs typeface="Arial"/>
              </a:rPr>
              <a:t>ure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No</a:t>
            </a:r>
            <a:r>
              <a:rPr spc="-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e</a:t>
            </a:r>
            <a:r>
              <a:rPr spc="-10" dirty="0">
                <a:latin typeface="Arial"/>
                <a:cs typeface="Arial"/>
              </a:rPr>
              <a:t>s.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2014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6846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S</a:t>
            </a:r>
            <a:r>
              <a:rPr spc="-25" dirty="0"/>
              <a:t>ens</a:t>
            </a:r>
            <a:r>
              <a:rPr spc="-5" dirty="0"/>
              <a:t>o</a:t>
            </a:r>
            <a:r>
              <a:rPr spc="-20" dirty="0"/>
              <a:t>r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-25" dirty="0"/>
              <a:t>Net</a:t>
            </a:r>
            <a:r>
              <a:rPr spc="-40" dirty="0"/>
              <a:t>w</a:t>
            </a:r>
            <a:r>
              <a:rPr spc="-5" dirty="0"/>
              <a:t>o</a:t>
            </a:r>
            <a:r>
              <a:rPr spc="-25" dirty="0"/>
              <a:t>r</a:t>
            </a:r>
            <a:r>
              <a:rPr spc="-20" dirty="0"/>
              <a:t>k</a:t>
            </a:r>
            <a:r>
              <a:rPr dirty="0"/>
              <a:t>s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-5" dirty="0"/>
              <a:t>(</a:t>
            </a:r>
            <a:r>
              <a:rPr dirty="0"/>
              <a:t>S</a:t>
            </a:r>
            <a:r>
              <a:rPr spc="-30" dirty="0"/>
              <a:t>N</a:t>
            </a:r>
            <a:r>
              <a:rPr dirty="0"/>
              <a:t>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175" y="1450975"/>
            <a:ext cx="8104188" cy="1409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38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Consist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of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a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certain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number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(which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can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be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very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high)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of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sensing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nodes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(generally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wireless)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communica1ng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in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a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wireless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mul1‐hop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fashion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05875" y="6600825"/>
            <a:ext cx="195263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90" name="object 6"/>
          <p:cNvSpPr>
            <a:spLocks noChangeArrowheads="1"/>
          </p:cNvSpPr>
          <p:nvPr/>
        </p:nvSpPr>
        <p:spPr bwMode="auto">
          <a:xfrm>
            <a:off x="3175" y="2819400"/>
            <a:ext cx="8759825" cy="3937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4138" y="6564313"/>
            <a:ext cx="2693987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Arial"/>
                <a:cs typeface="Arial"/>
              </a:rPr>
              <a:t>Source</a:t>
            </a:r>
            <a:r>
              <a:rPr spc="-5" dirty="0">
                <a:latin typeface="Arial"/>
                <a:cs typeface="Arial"/>
              </a:rPr>
              <a:t>: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Perera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al</a:t>
            </a:r>
            <a:r>
              <a:rPr dirty="0">
                <a:latin typeface="Arial"/>
                <a:cs typeface="Arial"/>
              </a:rPr>
              <a:t>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2014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6846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S</a:t>
            </a:r>
            <a:r>
              <a:rPr spc="-25" dirty="0"/>
              <a:t>ens</a:t>
            </a:r>
            <a:r>
              <a:rPr spc="-5" dirty="0"/>
              <a:t>o</a:t>
            </a:r>
            <a:r>
              <a:rPr spc="-20" dirty="0"/>
              <a:t>r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-25" dirty="0"/>
              <a:t>Net</a:t>
            </a:r>
            <a:r>
              <a:rPr spc="-40" dirty="0"/>
              <a:t>w</a:t>
            </a:r>
            <a:r>
              <a:rPr spc="-5" dirty="0"/>
              <a:t>o</a:t>
            </a:r>
            <a:r>
              <a:rPr spc="-25" dirty="0"/>
              <a:t>r</a:t>
            </a:r>
            <a:r>
              <a:rPr spc="-20" dirty="0"/>
              <a:t>k</a:t>
            </a:r>
            <a:r>
              <a:rPr dirty="0"/>
              <a:t>s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-5" dirty="0"/>
              <a:t>(</a:t>
            </a:r>
            <a:r>
              <a:rPr dirty="0"/>
              <a:t>S</a:t>
            </a:r>
            <a:r>
              <a:rPr spc="-30" dirty="0"/>
              <a:t>N</a:t>
            </a:r>
            <a:r>
              <a:rPr dirty="0"/>
              <a:t>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975" y="1628775"/>
            <a:ext cx="8323263" cy="44815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78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SNs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generally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exist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without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IoT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but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IoT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cannot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exist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without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SNs</a:t>
            </a:r>
          </a:p>
          <a:p>
            <a:pPr marL="355600" indent="-342900">
              <a:lnSpc>
                <a:spcPts val="2875"/>
              </a:lnSpc>
              <a:spcBef>
                <a:spcPts val="71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SNs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have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been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designed,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developed,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and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used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for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speciﬁc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applica1on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purposes</a:t>
            </a:r>
          </a:p>
          <a:p>
            <a:pPr marL="749300" lvl="1" indent="-279400">
              <a:lnSpc>
                <a:spcPct val="79000"/>
              </a:lnSpc>
              <a:spcBef>
                <a:spcPts val="6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Environmental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monitoring,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agriculture,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medical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care,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event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detec1on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etc.</a:t>
            </a:r>
          </a:p>
          <a:p>
            <a:pPr marL="355600" indent="-342900">
              <a:lnSpc>
                <a:spcPts val="2875"/>
              </a:lnSpc>
              <a:spcBef>
                <a:spcPts val="71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For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IoT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purposes,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SNs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need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to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have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a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middleware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addressing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these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issues:</a:t>
            </a:r>
          </a:p>
          <a:p>
            <a:pPr marL="749300" lvl="1" indent="-279400">
              <a:lnSpc>
                <a:spcPct val="80000"/>
              </a:lnSpc>
              <a:spcBef>
                <a:spcPts val="65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Abstrac1on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support,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data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fusion,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resource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constraints,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dynamic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topology,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applica1on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knowledge,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programming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paradigm,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adaptability,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scalability,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security,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and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QoS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support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C0A5CC0-FD14-48F3-BA5C-1FC13D7A3214}" type="datetime1">
              <a:rPr lang="en-US" smtClean="0"/>
              <a:pPr/>
              <a:t>2/27/2025</a:t>
            </a:fld>
            <a:endParaRPr lang="en-US"/>
          </a:p>
        </p:txBody>
      </p:sp>
      <p:sp>
        <p:nvSpPr>
          <p:cNvPr id="286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cs526 WSN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156C74-633F-4FDA-BE41-BF91E750E36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Networked Infomechanical Systems (NIMS)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4929188" cy="4876800"/>
          </a:xfrm>
        </p:spPr>
        <p:txBody>
          <a:bodyPr/>
          <a:lstStyle/>
          <a:p>
            <a:pPr eaLnBrk="1" hangingPunct="1"/>
            <a:r>
              <a:rPr lang="en-US" sz="2000" b="1"/>
              <a:t>Networked mobile nodes</a:t>
            </a:r>
          </a:p>
          <a:p>
            <a:pPr lvl="1" eaLnBrk="1" hangingPunct="1"/>
            <a:r>
              <a:rPr lang="en-US" sz="2000"/>
              <a:t>Sensing </a:t>
            </a:r>
          </a:p>
          <a:p>
            <a:pPr lvl="1" eaLnBrk="1" hangingPunct="1"/>
            <a:r>
              <a:rPr lang="en-US" sz="2000"/>
              <a:t>Sampling</a:t>
            </a:r>
          </a:p>
          <a:p>
            <a:pPr lvl="1" eaLnBrk="1" hangingPunct="1"/>
            <a:r>
              <a:rPr lang="en-US" sz="2000"/>
              <a:t>Energy logistics</a:t>
            </a:r>
          </a:p>
          <a:p>
            <a:pPr lvl="1" eaLnBrk="1" hangingPunct="1"/>
            <a:r>
              <a:rPr lang="en-US" sz="2000"/>
              <a:t>Communication</a:t>
            </a:r>
          </a:p>
          <a:p>
            <a:pPr eaLnBrk="1" hangingPunct="1"/>
            <a:r>
              <a:rPr lang="en-US" sz="2000" b="1"/>
              <a:t>Infrastructure</a:t>
            </a:r>
          </a:p>
          <a:p>
            <a:pPr lvl="1" eaLnBrk="1" hangingPunct="1"/>
            <a:r>
              <a:rPr lang="en-US" sz="2000"/>
              <a:t>Deterministic and precise motion</a:t>
            </a:r>
          </a:p>
          <a:p>
            <a:pPr lvl="1" eaLnBrk="1" hangingPunct="1"/>
            <a:r>
              <a:rPr lang="en-US" sz="2000"/>
              <a:t>3-D volume access</a:t>
            </a:r>
          </a:p>
          <a:p>
            <a:pPr lvl="1" eaLnBrk="1" hangingPunct="1"/>
            <a:r>
              <a:rPr lang="en-US" sz="2000"/>
              <a:t>Mass transport at low energy</a:t>
            </a:r>
          </a:p>
          <a:p>
            <a:pPr eaLnBrk="1" hangingPunct="1"/>
            <a:r>
              <a:rPr lang="en-US" sz="2000" b="1" i="1"/>
              <a:t>System Ecology for Sustainability</a:t>
            </a:r>
          </a:p>
          <a:p>
            <a:pPr lvl="1" eaLnBrk="1" hangingPunct="1"/>
            <a:r>
              <a:rPr lang="en-US" sz="2000"/>
              <a:t>Fixed nodes</a:t>
            </a:r>
          </a:p>
          <a:p>
            <a:pPr lvl="1" eaLnBrk="1" hangingPunct="1"/>
            <a:r>
              <a:rPr lang="en-US" sz="2000"/>
              <a:t>Mobile nodes</a:t>
            </a:r>
          </a:p>
          <a:p>
            <a:pPr lvl="1" eaLnBrk="1" hangingPunct="1"/>
            <a:r>
              <a:rPr lang="en-US" sz="2400"/>
              <a:t>Infrastructure</a:t>
            </a:r>
          </a:p>
        </p:txBody>
      </p:sp>
      <p:pic>
        <p:nvPicPr>
          <p:cNvPr id="28679" name="Picture 4" descr="CENS_Site_Visit_5-03_Sensor_Coordinated_Mobility_Update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4738" y="1600200"/>
            <a:ext cx="4237037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727159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Habitat Monitoring on Great Duck Island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2800" y="1905000"/>
            <a:ext cx="5410200" cy="3048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60000"/>
              </a:spcBef>
            </a:pPr>
            <a:r>
              <a:rPr lang="en-US" sz="1600">
                <a:solidFill>
                  <a:srgbClr val="0000FF"/>
                </a:solidFill>
                <a:hlinkClick r:id="rId2"/>
              </a:rPr>
              <a:t>http://www.greatduckisland.net/</a:t>
            </a:r>
            <a:endParaRPr 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spcBef>
                <a:spcPct val="60000"/>
              </a:spcBef>
            </a:pPr>
            <a:r>
              <a:rPr lang="en-US" sz="1600">
                <a:solidFill>
                  <a:srgbClr val="0000FF"/>
                </a:solidFill>
              </a:rPr>
              <a:t>Intel Research Laboratory at Berkeley</a:t>
            </a:r>
            <a:r>
              <a:rPr lang="en-US" sz="1600"/>
              <a:t> initiated a collaboration with the College of the Atlantic in Bar Harbor and the </a:t>
            </a:r>
            <a:r>
              <a:rPr lang="en-US" sz="1600">
                <a:solidFill>
                  <a:srgbClr val="0000FF"/>
                </a:solidFill>
              </a:rPr>
              <a:t>University of California at Berkeley</a:t>
            </a:r>
            <a:r>
              <a:rPr lang="en-US" sz="1600"/>
              <a:t> to deploy wireless sensor networks on Great Duck Island, Maine (in 2002)</a:t>
            </a:r>
          </a:p>
          <a:p>
            <a:pPr>
              <a:lnSpc>
                <a:spcPct val="80000"/>
              </a:lnSpc>
              <a:spcBef>
                <a:spcPct val="60000"/>
              </a:spcBef>
            </a:pPr>
            <a:r>
              <a:rPr lang="en-US" sz="1600"/>
              <a:t>Monitor the microclimates in and around nesting burrows used by the </a:t>
            </a:r>
            <a:r>
              <a:rPr lang="en-US" sz="1600">
                <a:solidFill>
                  <a:srgbClr val="0000FF"/>
                </a:solidFill>
              </a:rPr>
              <a:t>Leach's Storm Petrel</a:t>
            </a:r>
          </a:p>
          <a:p>
            <a:pPr>
              <a:lnSpc>
                <a:spcPct val="80000"/>
              </a:lnSpc>
              <a:spcBef>
                <a:spcPct val="60000"/>
              </a:spcBef>
            </a:pPr>
            <a:r>
              <a:rPr lang="en-US" sz="1600"/>
              <a:t>Goal : habitat monitoring kit for researchers worldwide</a:t>
            </a:r>
          </a:p>
        </p:txBody>
      </p:sp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81400"/>
            <a:ext cx="24574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93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828800"/>
            <a:ext cx="3048000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93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724400"/>
            <a:ext cx="2514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85883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9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78" grpId="0"/>
      <p:bldP spid="22937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pitchFamily="34" charset="0"/>
              </a:rPr>
              <a:t>Sensor Nodes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FF0000"/>
                </a:solidFill>
                <a:latin typeface="Calibri" pitchFamily="34" charset="0"/>
              </a:rPr>
              <a:t>Worldsens</a:t>
            </a:r>
            <a:r>
              <a:rPr lang="en-US" b="0" dirty="0">
                <a:solidFill>
                  <a:srgbClr val="FF0000"/>
                </a:solidFill>
                <a:latin typeface="Calibri" pitchFamily="34" charset="0"/>
              </a:rPr>
              <a:t> Inc. Sensor Node</a:t>
            </a:r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2505119"/>
            <a:ext cx="3791744" cy="308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Calibri" pitchFamily="34" charset="0"/>
              </a:rPr>
              <a:t>Crossbow Sensor Node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3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438400"/>
            <a:ext cx="3898603" cy="335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6CE127-0292-4030-AB8F-26921EC8A19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89309"/>
      </p:ext>
    </p:extLst>
  </p:cSld>
  <p:clrMapOvr>
    <a:masterClrMapping/>
  </p:clrMapOvr>
  <p:transition>
    <p:plu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42137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Outlin</a:t>
            </a:r>
            <a:r>
              <a:rPr spc="-25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709738"/>
            <a:ext cx="6583363" cy="226472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5600" algn="l"/>
              </a:tabLst>
              <a:defRPr/>
            </a:pPr>
            <a:r>
              <a:rPr sz="3200" dirty="0">
                <a:latin typeface="Calibri"/>
                <a:cs typeface="Calibri"/>
              </a:rPr>
              <a:t>In</a:t>
            </a:r>
            <a:r>
              <a:rPr sz="3200" spc="-15" dirty="0">
                <a:latin typeface="Calibri"/>
                <a:cs typeface="Calibri"/>
              </a:rPr>
              <a:t>troduc</a:t>
            </a:r>
            <a:r>
              <a:rPr lang="en-US" sz="3200" spc="-15" dirty="0">
                <a:latin typeface="Calibri"/>
                <a:cs typeface="Calibri"/>
              </a:rPr>
              <a:t>t</a:t>
            </a:r>
            <a:r>
              <a:rPr lang="en-US" sz="3200" spc="145" dirty="0">
                <a:latin typeface="Calibri"/>
                <a:cs typeface="Calibri"/>
              </a:rPr>
              <a:t>i</a:t>
            </a:r>
            <a:r>
              <a:rPr sz="3200" spc="145" dirty="0">
                <a:latin typeface="Calibri"/>
                <a:cs typeface="Calibri"/>
              </a:rPr>
              <a:t>on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T</a:t>
            </a:r>
          </a:p>
          <a:p>
            <a:pPr marL="355600" indent="-342900" fontAlgn="auto">
              <a:spcBef>
                <a:spcPts val="725"/>
              </a:spcBef>
              <a:spcAft>
                <a:spcPts val="0"/>
              </a:spcAft>
              <a:buFont typeface="Arial"/>
              <a:buChar char="•"/>
              <a:tabLst>
                <a:tab pos="355600" algn="l"/>
              </a:tabLst>
              <a:defRPr/>
            </a:pPr>
            <a:r>
              <a:rPr sz="3200" dirty="0">
                <a:latin typeface="Calibri"/>
                <a:cs typeface="Calibri"/>
              </a:rPr>
              <a:t>Enablin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tec</a:t>
            </a:r>
            <a:r>
              <a:rPr sz="3200" dirty="0">
                <a:latin typeface="Calibri"/>
                <a:cs typeface="Calibri"/>
              </a:rPr>
              <a:t>hnolo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s</a:t>
            </a:r>
          </a:p>
          <a:p>
            <a:pPr marL="355600" indent="-342900" fontAlgn="auto">
              <a:spcBef>
                <a:spcPts val="760"/>
              </a:spcBef>
              <a:spcAft>
                <a:spcPts val="0"/>
              </a:spcAft>
              <a:buFont typeface="Arial"/>
              <a:buChar char="•"/>
              <a:tabLst>
                <a:tab pos="355600" algn="l"/>
              </a:tabLst>
              <a:defRPr/>
            </a:pPr>
            <a:r>
              <a:rPr sz="3200" dirty="0">
                <a:latin typeface="Calibri"/>
                <a:cs typeface="Calibri"/>
              </a:rPr>
              <a:t>Op</a:t>
            </a:r>
            <a:r>
              <a:rPr sz="3200" spc="-20" dirty="0">
                <a:latin typeface="Calibri"/>
                <a:cs typeface="Calibri"/>
              </a:rPr>
              <a:t>en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obl</a:t>
            </a:r>
            <a:r>
              <a:rPr sz="3200" spc="-25" dirty="0">
                <a:latin typeface="Calibri"/>
                <a:cs typeface="Calibri"/>
              </a:rPr>
              <a:t>em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futu</a:t>
            </a:r>
            <a:r>
              <a:rPr sz="3200" spc="-15" dirty="0">
                <a:latin typeface="Calibri"/>
                <a:cs typeface="Calibri"/>
              </a:rPr>
              <a:t>re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hall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ge</a:t>
            </a:r>
            <a:r>
              <a:rPr sz="3200" dirty="0">
                <a:latin typeface="Calibri"/>
                <a:cs typeface="Calibri"/>
              </a:rPr>
              <a:t>s</a:t>
            </a:r>
          </a:p>
          <a:p>
            <a:pPr marL="355600" indent="-342900" fontAlgn="auto">
              <a:spcBef>
                <a:spcPts val="760"/>
              </a:spcBef>
              <a:spcAft>
                <a:spcPts val="0"/>
              </a:spcAft>
              <a:buFont typeface="Arial"/>
              <a:buChar char="•"/>
              <a:tabLst>
                <a:tab pos="355600" algn="l"/>
              </a:tabLst>
              <a:defRPr/>
            </a:pPr>
            <a:r>
              <a:rPr sz="3200" spc="-20" dirty="0">
                <a:latin typeface="Calibri"/>
                <a:cs typeface="Calibri"/>
              </a:rPr>
              <a:t>Appli</a:t>
            </a:r>
            <a:r>
              <a:rPr sz="3200" spc="-15" dirty="0">
                <a:latin typeface="Calibri"/>
                <a:cs typeface="Calibri"/>
              </a:rPr>
              <a:t>c</a:t>
            </a:r>
            <a:r>
              <a:rPr sz="3200" spc="75" dirty="0">
                <a:latin typeface="Calibri"/>
                <a:cs typeface="Calibri"/>
              </a:rPr>
              <a:t>a1ons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101" name="object 5"/>
          <p:cNvSpPr txBox="1">
            <a:spLocks noChangeArrowheads="1"/>
          </p:cNvSpPr>
          <p:nvPr/>
        </p:nvSpPr>
        <p:spPr bwMode="auto">
          <a:xfrm>
            <a:off x="8502650" y="6464300"/>
            <a:ext cx="111125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en-US" sz="1200">
                <a:solidFill>
                  <a:srgbClr val="898989"/>
                </a:solidFill>
                <a:latin typeface="Arial" charset="0"/>
              </a:rPr>
              <a:t>2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pitchFamily="34" charset="0"/>
              </a:rPr>
              <a:t>Sensor Node Components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109" y="2057400"/>
            <a:ext cx="789329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2767B-48A0-4E92-8BF9-825173DDF3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75176"/>
      </p:ext>
    </p:extLst>
  </p:cSld>
  <p:clrMapOvr>
    <a:masterClrMapping/>
  </p:clrMapOvr>
  <p:transition>
    <p:whee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pitchFamily="34" charset="0"/>
              </a:rPr>
              <a:t>WSN Communication Architecture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107" y="1981201"/>
            <a:ext cx="7990293" cy="39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2767B-48A0-4E92-8BF9-825173DDF3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63289"/>
      </p:ext>
    </p:extLst>
  </p:cSld>
  <p:clrMapOvr>
    <a:masterClrMapping/>
  </p:clrMapOvr>
  <p:transition>
    <p:whee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Targets</a:t>
            </a:r>
          </a:p>
        </p:txBody>
      </p:sp>
      <p:graphicFrame>
        <p:nvGraphicFramePr>
          <p:cNvPr id="294915" name="Group 3"/>
          <p:cNvGraphicFramePr>
            <a:graphicFrameLocks noGrp="1"/>
          </p:cNvGraphicFramePr>
          <p:nvPr>
            <p:ph type="tbl"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3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mica2dot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micaz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2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telos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telosb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rene2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4932" name="Picture 20" descr="mic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420938"/>
            <a:ext cx="1616075" cy="1376362"/>
          </a:xfrm>
          <a:prstGeom prst="rect">
            <a:avLst/>
          </a:prstGeom>
          <a:noFill/>
        </p:spPr>
      </p:pic>
      <p:pic>
        <p:nvPicPr>
          <p:cNvPr id="294933" name="Picture 21" descr="mica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675" y="2565400"/>
            <a:ext cx="1368425" cy="946150"/>
          </a:xfrm>
          <a:prstGeom prst="rect">
            <a:avLst/>
          </a:prstGeom>
          <a:noFill/>
        </p:spPr>
      </p:pic>
      <p:pic>
        <p:nvPicPr>
          <p:cNvPr id="294934" name="Picture 22" descr="mica2do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363" y="2420938"/>
            <a:ext cx="1333500" cy="1047750"/>
          </a:xfrm>
          <a:prstGeom prst="rect">
            <a:avLst/>
          </a:prstGeom>
          <a:noFill/>
        </p:spPr>
      </p:pic>
      <p:pic>
        <p:nvPicPr>
          <p:cNvPr id="294935" name="Picture 23" descr="micaz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9925" y="2543175"/>
            <a:ext cx="1257300" cy="885825"/>
          </a:xfrm>
          <a:prstGeom prst="rect">
            <a:avLst/>
          </a:prstGeom>
          <a:noFill/>
        </p:spPr>
      </p:pic>
      <p:pic>
        <p:nvPicPr>
          <p:cNvPr id="294936" name="Picture 24" descr="telo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4213" y="4724400"/>
            <a:ext cx="1584325" cy="1055688"/>
          </a:xfrm>
          <a:prstGeom prst="rect">
            <a:avLst/>
          </a:prstGeom>
          <a:noFill/>
        </p:spPr>
      </p:pic>
      <p:pic>
        <p:nvPicPr>
          <p:cNvPr id="294937" name="Picture 25" descr="telos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0338" y="4652963"/>
            <a:ext cx="1655762" cy="1108075"/>
          </a:xfrm>
          <a:prstGeom prst="rect">
            <a:avLst/>
          </a:prstGeom>
          <a:noFill/>
        </p:spPr>
      </p:pic>
      <p:pic>
        <p:nvPicPr>
          <p:cNvPr id="294938" name="Picture 26" descr="rene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3800" y="4797425"/>
            <a:ext cx="1085850" cy="736600"/>
          </a:xfrm>
          <a:prstGeom prst="rect">
            <a:avLst/>
          </a:prstGeom>
          <a:noFill/>
        </p:spPr>
      </p:pic>
      <p:pic>
        <p:nvPicPr>
          <p:cNvPr id="294939" name="Picture 27" descr="TOSSIM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04025" y="4581525"/>
            <a:ext cx="1728788" cy="1296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7664289"/>
      </p:ext>
    </p:extLst>
  </p:cSld>
  <p:clrMapOvr>
    <a:masterClrMapping/>
  </p:clrMapOvr>
  <p:transition>
    <p:checke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Mica2 Clone</a:t>
            </a:r>
            <a:endParaRPr lang="en-GB"/>
          </a:p>
        </p:txBody>
      </p:sp>
      <p:pic>
        <p:nvPicPr>
          <p:cNvPr id="355333" name="Picture 5" descr="DLab Mote V1 001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654175"/>
            <a:ext cx="5486400" cy="4899025"/>
          </a:xfrm>
          <a:prstGeom prst="rect">
            <a:avLst/>
          </a:prstGeom>
          <a:noFill/>
        </p:spPr>
      </p:pic>
      <p:sp>
        <p:nvSpPr>
          <p:cNvPr id="355334" name="Oval 6"/>
          <p:cNvSpPr>
            <a:spLocks noChangeArrowheads="1"/>
          </p:cNvSpPr>
          <p:nvPr/>
        </p:nvSpPr>
        <p:spPr bwMode="auto">
          <a:xfrm>
            <a:off x="5143500" y="4432300"/>
            <a:ext cx="6096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5335" name="Oval 7"/>
          <p:cNvSpPr>
            <a:spLocks noChangeArrowheads="1"/>
          </p:cNvSpPr>
          <p:nvPr/>
        </p:nvSpPr>
        <p:spPr bwMode="auto">
          <a:xfrm>
            <a:off x="5257800" y="3276600"/>
            <a:ext cx="1066800" cy="762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55336" name="Picture 8" descr="mica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981200"/>
            <a:ext cx="2438400" cy="1685925"/>
          </a:xfrm>
          <a:prstGeom prst="rect">
            <a:avLst/>
          </a:prstGeom>
          <a:noFill/>
        </p:spPr>
      </p:pic>
      <p:pic>
        <p:nvPicPr>
          <p:cNvPr id="355337" name="Picture 9" descr="DLab Mote V1 008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114800"/>
            <a:ext cx="2514600" cy="2378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0517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5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35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5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500"/>
                                        <p:tgtEl>
                                          <p:spTgt spid="35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4" grpId="0" animBg="1"/>
      <p:bldP spid="3553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TELOSB MOTE</a:t>
            </a:r>
          </a:p>
        </p:txBody>
      </p:sp>
      <p:sp>
        <p:nvSpPr>
          <p:cNvPr id="296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Introduction to Wireless Sensor Networks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5E2FEA-4EBD-48A5-95AA-071AA72224D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9701" name="Picture 10" descr="http://www.eecs.berkeley.edu/~culler/eecs194/labs/lab1/telos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752600"/>
            <a:ext cx="6324600" cy="367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TextBox 9"/>
          <p:cNvSpPr txBox="1">
            <a:spLocks noChangeArrowheads="1"/>
          </p:cNvSpPr>
          <p:nvPr/>
        </p:nvSpPr>
        <p:spPr bwMode="auto">
          <a:xfrm>
            <a:off x="1219200" y="5638800"/>
            <a:ext cx="7543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Ref:http://www.eecs.berkeley.edu/~culler/eecs194/labs/lab1/telosb.JPG</a:t>
            </a:r>
          </a:p>
        </p:txBody>
      </p:sp>
    </p:spTree>
    <p:extLst>
      <p:ext uri="{BB962C8B-B14F-4D97-AF65-F5344CB8AC3E}">
        <p14:creationId xmlns:p14="http://schemas.microsoft.com/office/powerpoint/2010/main" val="206242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>
                <a:latin typeface="Times New Roman" pitchFamily="18" charset="0"/>
              </a:rPr>
              <a:t>One Example Sensor Board - MTS310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00200"/>
            <a:ext cx="7726363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1A4ACA-167C-44CB-99FA-5F41162F867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072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Introduction to Wireless Sensor Networks</a:t>
            </a:r>
          </a:p>
        </p:txBody>
      </p:sp>
    </p:spTree>
    <p:extLst>
      <p:ext uri="{BB962C8B-B14F-4D97-AF65-F5344CB8AC3E}">
        <p14:creationId xmlns:p14="http://schemas.microsoft.com/office/powerpoint/2010/main" val="231496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305800" cy="1143000"/>
          </a:xfrm>
        </p:spPr>
        <p:txBody>
          <a:bodyPr/>
          <a:lstStyle/>
          <a:p>
            <a:r>
              <a:rPr lang="en-US" dirty="0">
                <a:latin typeface="Calibri" pitchFamily="34" charset="0"/>
              </a:rPr>
              <a:t>WSN Simulators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6482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34" charset="0"/>
              </a:rPr>
              <a:t>NS-2</a:t>
            </a:r>
          </a:p>
          <a:p>
            <a:r>
              <a:rPr lang="en-US" dirty="0" err="1">
                <a:latin typeface="Calibri" pitchFamily="34" charset="0"/>
              </a:rPr>
              <a:t>GloMoSim</a:t>
            </a:r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OPNET</a:t>
            </a:r>
          </a:p>
          <a:p>
            <a:r>
              <a:rPr lang="en-US" dirty="0" err="1">
                <a:latin typeface="Calibri" pitchFamily="34" charset="0"/>
              </a:rPr>
              <a:t>SensorSim</a:t>
            </a:r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J-</a:t>
            </a:r>
            <a:r>
              <a:rPr lang="en-US" dirty="0" err="1">
                <a:latin typeface="Calibri" pitchFamily="34" charset="0"/>
              </a:rPr>
              <a:t>Sim</a:t>
            </a:r>
            <a:endParaRPr lang="en-US" dirty="0">
              <a:latin typeface="Calibri" pitchFamily="34" charset="0"/>
            </a:endParaRPr>
          </a:p>
          <a:p>
            <a:r>
              <a:rPr lang="en-US" dirty="0" err="1">
                <a:latin typeface="Calibri" pitchFamily="34" charset="0"/>
              </a:rPr>
              <a:t>OMNeT</a:t>
            </a:r>
            <a:r>
              <a:rPr lang="en-US" dirty="0">
                <a:latin typeface="Calibri" pitchFamily="34" charset="0"/>
              </a:rPr>
              <a:t>++</a:t>
            </a:r>
          </a:p>
          <a:p>
            <a:r>
              <a:rPr lang="en-US" dirty="0" err="1">
                <a:latin typeface="Calibri" pitchFamily="34" charset="0"/>
              </a:rPr>
              <a:t>Sidh</a:t>
            </a:r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SENS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2767B-48A0-4E92-8BF9-825173DDF3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66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305800" cy="1143000"/>
          </a:xfrm>
        </p:spPr>
        <p:txBody>
          <a:bodyPr/>
          <a:lstStyle/>
          <a:p>
            <a:r>
              <a:rPr lang="en-US" dirty="0">
                <a:latin typeface="Calibri" pitchFamily="34" charset="0"/>
              </a:rPr>
              <a:t>WSN Emulators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648200"/>
          </a:xfrm>
        </p:spPr>
        <p:txBody>
          <a:bodyPr/>
          <a:lstStyle/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TOSSIM</a:t>
            </a:r>
          </a:p>
          <a:p>
            <a:r>
              <a:rPr lang="en-US" dirty="0">
                <a:latin typeface="Calibri" pitchFamily="34" charset="0"/>
              </a:rPr>
              <a:t>ATEMU</a:t>
            </a:r>
          </a:p>
          <a:p>
            <a:r>
              <a:rPr lang="en-US" dirty="0" err="1">
                <a:latin typeface="Calibri" pitchFamily="34" charset="0"/>
              </a:rPr>
              <a:t>Avrora</a:t>
            </a:r>
            <a:endParaRPr lang="en-US" dirty="0">
              <a:latin typeface="Calibri" pitchFamily="34" charset="0"/>
            </a:endParaRPr>
          </a:p>
          <a:p>
            <a:r>
              <a:rPr lang="en-US" dirty="0" err="1">
                <a:latin typeface="Calibri" pitchFamily="34" charset="0"/>
              </a:rPr>
              <a:t>EmStar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2767B-48A0-4E92-8BF9-825173DDF3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29184"/>
      </p:ext>
    </p:extLst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0001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Ex</a:t>
            </a:r>
            <a:r>
              <a:rPr spc="-25" dirty="0"/>
              <a:t>a</a:t>
            </a:r>
            <a:r>
              <a:rPr spc="-45" dirty="0"/>
              <a:t>m</a:t>
            </a:r>
            <a:r>
              <a:rPr dirty="0"/>
              <a:t>pl</a:t>
            </a:r>
            <a:r>
              <a:rPr spc="-20" dirty="0"/>
              <a:t>e: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Ind</a:t>
            </a:r>
            <a:r>
              <a:rPr spc="-5" dirty="0"/>
              <a:t>oo</a:t>
            </a:r>
            <a:r>
              <a:rPr spc="-20" dirty="0"/>
              <a:t>r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dirty="0"/>
              <a:t>L</a:t>
            </a:r>
            <a:r>
              <a:rPr spc="-5" dirty="0"/>
              <a:t>o</a:t>
            </a:r>
            <a:r>
              <a:rPr spc="-20" dirty="0"/>
              <a:t>c</a:t>
            </a:r>
            <a:r>
              <a:rPr dirty="0"/>
              <a:t>ali</a:t>
            </a:r>
            <a:r>
              <a:rPr spc="60" dirty="0"/>
              <a:t>za1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704975"/>
            <a:ext cx="8013700" cy="41306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latin typeface="Arial" charset="0"/>
              </a:rPr>
              <a:t>An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indoor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positioning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system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(IPS)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is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a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solution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to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locate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objects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or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people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inside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a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building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using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radio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waves,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magnetic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fields,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acoustic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signals,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or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other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sensory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information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collected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by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mobile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devices.</a:t>
            </a:r>
          </a:p>
          <a:p>
            <a:pPr marL="355600" indent="-342900">
              <a:spcBef>
                <a:spcPts val="72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latin typeface="Arial" charset="0"/>
              </a:rPr>
              <a:t>For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indoor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latin typeface="Arial" charset="0"/>
              </a:rPr>
              <a:t>localization:</a:t>
            </a:r>
          </a:p>
          <a:p>
            <a:pPr marL="749300" lvl="1" indent="-279400">
              <a:spcBef>
                <a:spcPts val="60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latin typeface="Arial" charset="0"/>
              </a:rPr>
              <a:t>Any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wireless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technology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can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be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used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for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locating</a:t>
            </a:r>
          </a:p>
          <a:p>
            <a:pPr marL="749300" lvl="1" indent="-279400">
              <a:lnSpc>
                <a:spcPct val="102000"/>
              </a:lnSpc>
              <a:spcBef>
                <a:spcPts val="52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latin typeface="Arial" charset="0"/>
              </a:rPr>
              <a:t>GPS,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WiFi,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Bluetooth,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RFID,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Ultrawide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band,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Infrared,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Visible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light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communication,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Arial" charset="0"/>
              </a:rPr>
              <a:t>Ultrasound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8911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Middl</a:t>
            </a:r>
            <a:r>
              <a:rPr spc="-25" dirty="0"/>
              <a:t>e</a:t>
            </a:r>
            <a:r>
              <a:rPr spc="-40" dirty="0"/>
              <a:t>w</a:t>
            </a:r>
            <a:r>
              <a:rPr spc="-25" dirty="0"/>
              <a:t>are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670050"/>
            <a:ext cx="8077200" cy="49720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90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3200" i="1">
                <a:ea typeface="Calibri" pitchFamily="34" charset="0"/>
                <a:cs typeface="Calibri" pitchFamily="34" charset="0"/>
              </a:rPr>
              <a:t>Middleware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is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a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so/ware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layer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that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stands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between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the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networked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opera4ng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system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and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the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applica4on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and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provides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well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known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reusable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solu4ons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to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frequently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encountered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problems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like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heterogeneity,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interoperability,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security,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dependability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[Issarny,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i="1">
                <a:ea typeface="Calibri" pitchFamily="34" charset="0"/>
                <a:cs typeface="Calibri" pitchFamily="34" charset="0"/>
              </a:rPr>
              <a:t>2008]</a:t>
            </a:r>
            <a:endParaRPr lang="en-US" sz="3200">
              <a:ea typeface="Calibri" pitchFamily="34" charset="0"/>
              <a:cs typeface="Calibri" pitchFamily="34" charset="0"/>
            </a:endParaRPr>
          </a:p>
          <a:p>
            <a:pPr marL="355600" indent="-342900">
              <a:spcBef>
                <a:spcPts val="50"/>
              </a:spcBef>
              <a:buFont typeface="Arial" charset="0"/>
              <a:buChar char="•"/>
              <a:tabLst>
                <a:tab pos="355600" algn="l"/>
              </a:tabLst>
            </a:pPr>
            <a:endParaRPr lang="en-US" sz="43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90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IoT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requires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stable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and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scalable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middleware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solu1ons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to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process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the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data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coming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from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the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networking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layers</a:t>
            </a:r>
          </a:p>
          <a:p>
            <a:pPr marL="355600" indent="-342900" algn="r">
              <a:spcBef>
                <a:spcPts val="1688"/>
              </a:spcBef>
              <a:tabLst>
                <a:tab pos="355600" algn="l"/>
              </a:tabLst>
            </a:pPr>
            <a:r>
              <a:rPr lang="en-US" sz="1200">
                <a:solidFill>
                  <a:srgbClr val="898989"/>
                </a:solidFill>
                <a:latin typeface="Arial" charset="0"/>
              </a:rPr>
              <a:t>17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85496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45" dirty="0"/>
              <a:t>W</a:t>
            </a:r>
            <a:r>
              <a:rPr dirty="0"/>
              <a:t>h</a:t>
            </a:r>
            <a:r>
              <a:rPr spc="-20" dirty="0"/>
              <a:t>at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dirty="0"/>
              <a:t>I</a:t>
            </a:r>
            <a:r>
              <a:rPr spc="-5" dirty="0"/>
              <a:t>o</a:t>
            </a:r>
            <a:r>
              <a:rPr dirty="0"/>
              <a:t>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775" y="4956175"/>
            <a:ext cx="8648700" cy="9509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5600" algn="l"/>
              </a:tabLst>
              <a:defRPr/>
            </a:pP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ph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no</a:t>
            </a:r>
            <a:r>
              <a:rPr sz="3200" spc="-25" dirty="0">
                <a:latin typeface="Calibri"/>
                <a:cs typeface="Calibri"/>
              </a:rPr>
              <a:t>me</a:t>
            </a:r>
            <a:r>
              <a:rPr sz="3200" dirty="0">
                <a:latin typeface="Calibri"/>
                <a:cs typeface="Calibri"/>
              </a:rPr>
              <a:t>non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hi</a:t>
            </a:r>
            <a:r>
              <a:rPr sz="3200" spc="-1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onn</a:t>
            </a:r>
            <a:r>
              <a:rPr sz="3200" spc="-15" dirty="0">
                <a:latin typeface="Calibri"/>
                <a:cs typeface="Calibri"/>
              </a:rPr>
              <a:t>ec</a:t>
            </a:r>
            <a:r>
              <a:rPr sz="3200" dirty="0">
                <a:latin typeface="Calibri"/>
                <a:cs typeface="Calibri"/>
              </a:rPr>
              <a:t>ts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var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ety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Calibri"/>
                <a:cs typeface="Calibri"/>
              </a:rPr>
              <a:t>th</a:t>
            </a:r>
            <a:r>
              <a:rPr sz="3200" b="1" i="1" spc="-15" dirty="0">
                <a:latin typeface="Calibri"/>
                <a:cs typeface="Calibri"/>
              </a:rPr>
              <a:t>in</a:t>
            </a:r>
            <a:r>
              <a:rPr sz="3200" b="1" i="1" spc="-20" dirty="0">
                <a:latin typeface="Calibri"/>
                <a:cs typeface="Calibri"/>
              </a:rPr>
              <a:t>gs</a:t>
            </a:r>
            <a:endParaRPr sz="3200">
              <a:latin typeface="Calibri"/>
              <a:cs typeface="Calibri"/>
            </a:endParaRPr>
          </a:p>
          <a:p>
            <a:pPr marL="469900" fontAlgn="auto">
              <a:spcBef>
                <a:spcPts val="630"/>
              </a:spcBef>
              <a:spcAft>
                <a:spcPts val="0"/>
              </a:spcAft>
              <a:defRPr/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very</a:t>
            </a:r>
            <a:r>
              <a:rPr sz="2800" dirty="0">
                <a:latin typeface="Calibri"/>
                <a:cs typeface="Calibri"/>
              </a:rPr>
              <a:t>thin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th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has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th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abili</a:t>
            </a:r>
            <a:r>
              <a:rPr sz="2800" spc="-15" dirty="0">
                <a:latin typeface="Calibri"/>
                <a:cs typeface="Calibri"/>
              </a:rPr>
              <a:t>ty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30" dirty="0">
                <a:latin typeface="Calibri"/>
                <a:cs typeface="Calibri"/>
              </a:rPr>
              <a:t>mm</a:t>
            </a:r>
            <a:r>
              <a:rPr sz="2800" dirty="0">
                <a:latin typeface="Calibri"/>
                <a:cs typeface="Calibri"/>
              </a:rPr>
              <a:t>uni</a:t>
            </a:r>
            <a:r>
              <a:rPr sz="2800" spc="-15" dirty="0">
                <a:latin typeface="Calibri"/>
                <a:cs typeface="Calibri"/>
              </a:rPr>
              <a:t>cate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25" name="object 5"/>
          <p:cNvSpPr txBox="1">
            <a:spLocks noChangeArrowheads="1"/>
          </p:cNvSpPr>
          <p:nvPr/>
        </p:nvSpPr>
        <p:spPr bwMode="auto">
          <a:xfrm>
            <a:off x="8502650" y="6464300"/>
            <a:ext cx="111125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en-US" sz="1200">
                <a:solidFill>
                  <a:srgbClr val="898989"/>
                </a:solidFill>
                <a:latin typeface="Arial" charset="0"/>
              </a:rPr>
              <a:t>3</a:t>
            </a:r>
            <a:endParaRPr lang="en-US" sz="1200">
              <a:latin typeface="Arial" charset="0"/>
            </a:endParaRPr>
          </a:p>
        </p:txBody>
      </p:sp>
      <p:sp>
        <p:nvSpPr>
          <p:cNvPr id="5126" name="object 6"/>
          <p:cNvSpPr>
            <a:spLocks noChangeArrowheads="1"/>
          </p:cNvSpPr>
          <p:nvPr/>
        </p:nvSpPr>
        <p:spPr bwMode="auto">
          <a:xfrm>
            <a:off x="2743200" y="1447800"/>
            <a:ext cx="3435350" cy="335121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051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4000" dirty="0"/>
              <a:t>S</a:t>
            </a:r>
            <a:r>
              <a:rPr sz="4000" spc="-20" dirty="0"/>
              <a:t>ervice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dirty="0"/>
              <a:t>O</a:t>
            </a:r>
            <a:r>
              <a:rPr sz="4000" spc="-15" dirty="0"/>
              <a:t>r</a:t>
            </a:r>
            <a:r>
              <a:rPr sz="4000" dirty="0"/>
              <a:t>i</a:t>
            </a:r>
            <a:r>
              <a:rPr sz="4000" spc="-20" dirty="0"/>
              <a:t>e</a:t>
            </a:r>
            <a:r>
              <a:rPr sz="4000" dirty="0"/>
              <a:t>n</a:t>
            </a:r>
            <a:r>
              <a:rPr sz="4000" spc="-20" dirty="0"/>
              <a:t>te</a:t>
            </a:r>
            <a:r>
              <a:rPr sz="4000" dirty="0"/>
              <a:t>d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20" dirty="0"/>
              <a:t>Arc</a:t>
            </a:r>
            <a:r>
              <a:rPr sz="4000" dirty="0"/>
              <a:t>hi</a:t>
            </a:r>
            <a:r>
              <a:rPr sz="4000" spc="-20" dirty="0"/>
              <a:t>tec</a:t>
            </a:r>
            <a:r>
              <a:rPr sz="4000" dirty="0"/>
              <a:t>tu</a:t>
            </a:r>
            <a:r>
              <a:rPr sz="4000" spc="-20" dirty="0"/>
              <a:t>re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dirty="0"/>
              <a:t>(SO</a:t>
            </a:r>
            <a:r>
              <a:rPr sz="4000" spc="-25" dirty="0"/>
              <a:t>A</a:t>
            </a:r>
            <a:r>
              <a:rPr sz="4000" dirty="0"/>
              <a:t>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485" name="object 5"/>
          <p:cNvSpPr>
            <a:spLocks noChangeArrowheads="1"/>
          </p:cNvSpPr>
          <p:nvPr/>
        </p:nvSpPr>
        <p:spPr bwMode="auto">
          <a:xfrm>
            <a:off x="76200" y="1676400"/>
            <a:ext cx="4419600" cy="44196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4422775" y="1933575"/>
            <a:ext cx="4467225" cy="42338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Middleware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solu1ons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for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IoT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usually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follow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SOA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approaches</a:t>
            </a:r>
          </a:p>
          <a:p>
            <a:pPr marL="355600" indent="-342900">
              <a:spcBef>
                <a:spcPts val="72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Allows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SW/HW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reuse</a:t>
            </a:r>
          </a:p>
          <a:p>
            <a:pPr marL="749300" lvl="1" indent="-279400">
              <a:lnSpc>
                <a:spcPts val="3075"/>
              </a:lnSpc>
              <a:spcBef>
                <a:spcPts val="738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Doesn’t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impose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speciﬁc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technology</a:t>
            </a:r>
          </a:p>
          <a:p>
            <a:pPr marL="355600" indent="-342900">
              <a:lnSpc>
                <a:spcPct val="102000"/>
              </a:lnSpc>
              <a:spcBef>
                <a:spcPts val="52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A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layered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system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model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addressing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previous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issues</a:t>
            </a:r>
          </a:p>
          <a:p>
            <a:pPr marL="749300" lvl="1" indent="-279400">
              <a:spcBef>
                <a:spcPts val="62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Abstrac1on,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common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59375" y="6202363"/>
            <a:ext cx="2911475" cy="355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600" spc="-15" dirty="0">
                <a:latin typeface="Calibri"/>
                <a:cs typeface="Calibri"/>
              </a:rPr>
              <a:t>s</a:t>
            </a:r>
            <a:r>
              <a:rPr sz="2600" spc="-20" dirty="0">
                <a:latin typeface="Calibri"/>
                <a:cs typeface="Calibri"/>
              </a:rPr>
              <a:t>er</a:t>
            </a:r>
            <a:r>
              <a:rPr sz="2600" spc="-10" dirty="0">
                <a:latin typeface="Calibri"/>
                <a:cs typeface="Calibri"/>
              </a:rPr>
              <a:t>vic</a:t>
            </a:r>
            <a:r>
              <a:rPr sz="2600" spc="-20" dirty="0">
                <a:latin typeface="Calibri"/>
                <a:cs typeface="Calibri"/>
              </a:rPr>
              <a:t>e</a:t>
            </a:r>
            <a:r>
              <a:rPr sz="2600" spc="-10" dirty="0">
                <a:latin typeface="Calibri"/>
                <a:cs typeface="Calibri"/>
              </a:rPr>
              <a:t>s,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10" dirty="0">
                <a:latin typeface="Calibri"/>
                <a:cs typeface="Calibri"/>
              </a:rPr>
              <a:t>composi1on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88" y="6248400"/>
            <a:ext cx="2578100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Arial"/>
                <a:cs typeface="Arial"/>
              </a:rPr>
              <a:t>Source</a:t>
            </a:r>
            <a:r>
              <a:rPr spc="-5" dirty="0">
                <a:latin typeface="Arial"/>
                <a:cs typeface="Arial"/>
              </a:rPr>
              <a:t>: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zori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al</a:t>
            </a:r>
            <a:r>
              <a:rPr dirty="0">
                <a:latin typeface="Arial"/>
                <a:cs typeface="Arial"/>
              </a:rPr>
              <a:t>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2010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02933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Oth</a:t>
            </a:r>
            <a:r>
              <a:rPr spc="-20" dirty="0"/>
              <a:t>er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dirty="0"/>
              <a:t>Middl</a:t>
            </a:r>
            <a:r>
              <a:rPr spc="-25" dirty="0"/>
              <a:t>e</a:t>
            </a:r>
            <a:r>
              <a:rPr spc="-40" dirty="0"/>
              <a:t>w</a:t>
            </a:r>
            <a:r>
              <a:rPr spc="-25" dirty="0"/>
              <a:t>are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Ex</a:t>
            </a:r>
            <a:r>
              <a:rPr spc="-25" dirty="0"/>
              <a:t>a</a:t>
            </a:r>
            <a:r>
              <a:rPr spc="-45" dirty="0"/>
              <a:t>m</a:t>
            </a:r>
            <a:r>
              <a:rPr dirty="0"/>
              <a:t>pl</a:t>
            </a:r>
            <a:r>
              <a:rPr spc="-25" dirty="0"/>
              <a:t>e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775" y="1628775"/>
            <a:ext cx="8697913" cy="47132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355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Fosstrak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Project</a:t>
            </a:r>
          </a:p>
          <a:p>
            <a:pPr marL="749300" lvl="1" indent="-279400">
              <a:lnSpc>
                <a:spcPts val="3063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Data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dissemina1on/aggrega1on/ﬁltering/interpreta1on</a:t>
            </a:r>
          </a:p>
          <a:p>
            <a:pPr marL="749300" lvl="1" indent="-279400">
              <a:lnSpc>
                <a:spcPts val="2575"/>
              </a:lnSpc>
              <a:spcBef>
                <a:spcPts val="52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Fault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and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conﬁgura1on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management,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lookup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and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directory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service,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tag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ID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management,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privacy</a:t>
            </a:r>
          </a:p>
          <a:p>
            <a:pPr marL="355600" indent="-342900">
              <a:lnSpc>
                <a:spcPts val="3588"/>
              </a:lnSpc>
              <a:spcBef>
                <a:spcPts val="2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Welbourne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et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al.</a:t>
            </a:r>
          </a:p>
          <a:p>
            <a:pPr marL="749300" lvl="1" indent="-279400">
              <a:lnSpc>
                <a:spcPct val="79000"/>
              </a:lnSpc>
              <a:spcBef>
                <a:spcPts val="638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Tag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object/create‐edit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loca1on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info/combine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events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collected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by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antennas</a:t>
            </a:r>
          </a:p>
          <a:p>
            <a:pPr marL="355600" indent="-342900">
              <a:lnSpc>
                <a:spcPts val="3588"/>
              </a:lnSpc>
              <a:spcBef>
                <a:spcPts val="2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e‐Sense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Project</a:t>
            </a:r>
          </a:p>
          <a:p>
            <a:pPr marL="749300" lvl="1" indent="-279400">
              <a:lnSpc>
                <a:spcPct val="79000"/>
              </a:lnSpc>
              <a:spcBef>
                <a:spcPts val="638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Middleware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only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collects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data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in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distributed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fashion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and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transmits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to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actuators</a:t>
            </a:r>
          </a:p>
          <a:p>
            <a:pPr marL="355600" indent="-342900">
              <a:lnSpc>
                <a:spcPts val="3588"/>
              </a:lnSpc>
              <a:spcBef>
                <a:spcPts val="2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UbiSec&amp;Sens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Project</a:t>
            </a:r>
          </a:p>
          <a:p>
            <a:pPr marL="749300" lvl="1" indent="-279400">
              <a:lnSpc>
                <a:spcPts val="3113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Focuses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on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security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latin typeface="Wingdings" pitchFamily="2" charset="2"/>
                <a:ea typeface="Wingdings" pitchFamily="2" charset="2"/>
                <a:cs typeface="Wingdings" pitchFamily="2" charset="2"/>
              </a:rPr>
              <a:t>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secure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data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collec1on,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data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store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8375" y="6300788"/>
            <a:ext cx="1809750" cy="355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600" spc="-30" dirty="0">
                <a:latin typeface="Calibri"/>
                <a:cs typeface="Calibri"/>
              </a:rPr>
              <a:t>m</a:t>
            </a:r>
            <a:r>
              <a:rPr sz="2600" spc="-15" dirty="0">
                <a:latin typeface="Calibri"/>
                <a:cs typeface="Calibri"/>
              </a:rPr>
              <a:t>e</a:t>
            </a:r>
            <a:r>
              <a:rPr sz="2600" spc="-30" dirty="0">
                <a:latin typeface="Calibri"/>
                <a:cs typeface="Calibri"/>
              </a:rPr>
              <a:t>m</a:t>
            </a:r>
            <a:r>
              <a:rPr sz="2600" dirty="0">
                <a:latin typeface="Calibri"/>
                <a:cs typeface="Calibri"/>
              </a:rPr>
              <a:t>o</a:t>
            </a:r>
            <a:r>
              <a:rPr sz="2600" spc="-10" dirty="0">
                <a:latin typeface="Calibri"/>
                <a:cs typeface="Calibri"/>
              </a:rPr>
              <a:t>r</a:t>
            </a:r>
            <a:r>
              <a:rPr sz="2600" spc="-20" dirty="0">
                <a:latin typeface="Calibri"/>
                <a:cs typeface="Calibri"/>
              </a:rPr>
              <a:t>y</a:t>
            </a:r>
            <a:r>
              <a:rPr sz="2600" spc="-10" dirty="0">
                <a:latin typeface="Calibri"/>
                <a:cs typeface="Calibri"/>
              </a:rPr>
              <a:t>,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Calibri"/>
                <a:cs typeface="Calibri"/>
              </a:rPr>
              <a:t>etc</a:t>
            </a:r>
            <a:r>
              <a:rPr sz="2600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19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7308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Op</a:t>
            </a:r>
            <a:r>
              <a:rPr spc="-25" dirty="0"/>
              <a:t>en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25" dirty="0"/>
              <a:t>Pr</a:t>
            </a:r>
            <a:r>
              <a:rPr spc="-5" dirty="0"/>
              <a:t>o</a:t>
            </a:r>
            <a:r>
              <a:rPr dirty="0"/>
              <a:t>bl</a:t>
            </a:r>
            <a:r>
              <a:rPr spc="-25" dirty="0"/>
              <a:t>e</a:t>
            </a:r>
            <a:r>
              <a:rPr spc="-45" dirty="0"/>
              <a:t>m</a:t>
            </a:r>
            <a:r>
              <a:rPr dirty="0"/>
              <a:t>s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Chall</a:t>
            </a:r>
            <a:r>
              <a:rPr spc="-25" dirty="0"/>
              <a:t>e</a:t>
            </a:r>
            <a:r>
              <a:rPr dirty="0"/>
              <a:t>n</a:t>
            </a:r>
            <a:r>
              <a:rPr spc="-25" dirty="0"/>
              <a:t>ge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670050"/>
            <a:ext cx="6800850" cy="40592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Lack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of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standardiza1on</a:t>
            </a:r>
          </a:p>
          <a:p>
            <a:pPr marL="355600" indent="-342900">
              <a:spcBef>
                <a:spcPts val="32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Scalability</a:t>
            </a:r>
          </a:p>
          <a:p>
            <a:pPr marL="755650" lvl="1" indent="-285750">
              <a:spcBef>
                <a:spcPts val="30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Addressing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issues</a:t>
            </a:r>
          </a:p>
          <a:p>
            <a:pPr marL="755650" lvl="1" indent="-285750">
              <a:spcBef>
                <a:spcPts val="338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Understanding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the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big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data</a:t>
            </a:r>
          </a:p>
          <a:p>
            <a:pPr marL="355600" indent="-342900">
              <a:spcBef>
                <a:spcPts val="400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Support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for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mobility</a:t>
            </a:r>
          </a:p>
          <a:p>
            <a:pPr marL="355600" indent="-342900">
              <a:spcBef>
                <a:spcPts val="3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Address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acquisi1on</a:t>
            </a:r>
          </a:p>
          <a:p>
            <a:pPr marL="355600" indent="-342900">
              <a:spcBef>
                <a:spcPts val="4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New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network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traﬃc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pa`erns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to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handle</a:t>
            </a:r>
          </a:p>
          <a:p>
            <a:pPr marL="355600" indent="-342900">
              <a:spcBef>
                <a:spcPts val="3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Security/Privacy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issues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4752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Sta</a:t>
            </a:r>
            <a:r>
              <a:rPr spc="-5" dirty="0"/>
              <a:t>n</a:t>
            </a:r>
            <a:r>
              <a:rPr dirty="0"/>
              <a:t>d</a:t>
            </a:r>
            <a:r>
              <a:rPr spc="-25" dirty="0"/>
              <a:t>ar</a:t>
            </a:r>
            <a:r>
              <a:rPr dirty="0"/>
              <a:t>di</a:t>
            </a:r>
            <a:r>
              <a:rPr spc="60" dirty="0"/>
              <a:t>za1</a:t>
            </a:r>
            <a:r>
              <a:rPr spc="-5" dirty="0"/>
              <a:t>o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75" y="1477963"/>
            <a:ext cx="8948738" cy="15875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80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Several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standardiza1on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eﬀorts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but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not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integrated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comprehensive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framework</a:t>
            </a:r>
          </a:p>
          <a:p>
            <a:pPr marL="355600" indent="-342900">
              <a:lnSpc>
                <a:spcPts val="2613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Open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Interconnect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Consor1um: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Atmell,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Dell,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Intel,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Samsung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and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Wind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River</a:t>
            </a:r>
          </a:p>
          <a:p>
            <a:pPr marL="355600" indent="-342900">
              <a:lnSpc>
                <a:spcPts val="2625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Industrial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Internet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Consor1um: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Intel,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Cisco,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GE,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IBM</a:t>
            </a:r>
          </a:p>
          <a:p>
            <a:pPr marL="355600" indent="-342900">
              <a:spcBef>
                <a:spcPts val="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AllSeen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Alliance: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Led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by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Qualcomm,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many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others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51913" y="66770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558" name="object 6"/>
          <p:cNvSpPr>
            <a:spLocks noChangeArrowheads="1"/>
          </p:cNvSpPr>
          <p:nvPr/>
        </p:nvSpPr>
        <p:spPr bwMode="auto">
          <a:xfrm>
            <a:off x="0" y="3314700"/>
            <a:ext cx="9144000" cy="33909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1229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S</a:t>
            </a:r>
            <a:r>
              <a:rPr spc="-20" dirty="0"/>
              <a:t>calability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75" y="5562600"/>
            <a:ext cx="8139113" cy="10985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lnSpc>
                <a:spcPts val="319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5600" algn="l"/>
              </a:tabLst>
              <a:defRPr/>
            </a:pPr>
            <a:r>
              <a:rPr sz="2700" spc="-20" dirty="0">
                <a:latin typeface="Calibri"/>
                <a:cs typeface="Calibri"/>
              </a:rPr>
              <a:t>Nu</a:t>
            </a:r>
            <a:r>
              <a:rPr sz="2700" spc="-30" dirty="0">
                <a:latin typeface="Calibri"/>
                <a:cs typeface="Calibri"/>
              </a:rPr>
              <a:t>m</a:t>
            </a:r>
            <a:r>
              <a:rPr sz="2700" dirty="0">
                <a:latin typeface="Calibri"/>
                <a:cs typeface="Calibri"/>
              </a:rPr>
              <a:t>b</a:t>
            </a:r>
            <a:r>
              <a:rPr sz="2700" spc="-15" dirty="0">
                <a:latin typeface="Calibri"/>
                <a:cs typeface="Calibri"/>
              </a:rPr>
              <a:t>er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f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15" dirty="0">
                <a:latin typeface="Calibri"/>
                <a:cs typeface="Calibri"/>
              </a:rPr>
              <a:t>ev</a:t>
            </a:r>
            <a:r>
              <a:rPr sz="2700" dirty="0">
                <a:latin typeface="Calibri"/>
                <a:cs typeface="Calibri"/>
              </a:rPr>
              <a:t>i</a:t>
            </a:r>
            <a:r>
              <a:rPr sz="2700" spc="-15" dirty="0">
                <a:latin typeface="Calibri"/>
                <a:cs typeface="Calibri"/>
              </a:rPr>
              <a:t>ce</a:t>
            </a:r>
            <a:r>
              <a:rPr sz="2700" dirty="0">
                <a:latin typeface="Calibri"/>
                <a:cs typeface="Calibri"/>
              </a:rPr>
              <a:t>s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15" dirty="0">
                <a:latin typeface="Calibri"/>
                <a:cs typeface="Calibri"/>
              </a:rPr>
              <a:t>cre</a:t>
            </a:r>
            <a:r>
              <a:rPr sz="2700" dirty="0">
                <a:latin typeface="Calibri"/>
                <a:cs typeface="Calibri"/>
              </a:rPr>
              <a:t>asin</a:t>
            </a:r>
            <a:r>
              <a:rPr sz="2700" spc="-15" dirty="0">
                <a:latin typeface="Calibri"/>
                <a:cs typeface="Calibri"/>
              </a:rPr>
              <a:t>g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xp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n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dirty="0">
                <a:latin typeface="Calibri"/>
                <a:cs typeface="Calibri"/>
              </a:rPr>
              <a:t>n</a:t>
            </a:r>
            <a:r>
              <a:rPr sz="2700" spc="114" dirty="0">
                <a:latin typeface="Calibri"/>
                <a:cs typeface="Calibri"/>
              </a:rPr>
              <a:t>1</a:t>
            </a:r>
            <a:r>
              <a:rPr sz="2700" dirty="0">
                <a:latin typeface="Calibri"/>
                <a:cs typeface="Calibri"/>
              </a:rPr>
              <a:t>all</a:t>
            </a:r>
            <a:r>
              <a:rPr sz="2700" spc="-15" dirty="0">
                <a:latin typeface="Calibri"/>
                <a:cs typeface="Calibri"/>
              </a:rPr>
              <a:t>y</a:t>
            </a:r>
            <a:endParaRPr sz="2700">
              <a:latin typeface="Calibri"/>
              <a:cs typeface="Calibri"/>
            </a:endParaRPr>
          </a:p>
          <a:p>
            <a:pPr marL="755650" lvl="1" indent="-285750" fontAlgn="auto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tabLst>
                <a:tab pos="755650" algn="l"/>
              </a:tabLst>
              <a:defRPr/>
            </a:pPr>
            <a:r>
              <a:rPr sz="2400" spc="-5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th</a:t>
            </a:r>
            <a:r>
              <a:rPr sz="2400" spc="-15" dirty="0">
                <a:latin typeface="Calibri"/>
                <a:cs typeface="Calibri"/>
              </a:rPr>
              <a:t>ey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uniqu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ta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15" dirty="0">
                <a:latin typeface="Calibri"/>
                <a:cs typeface="Calibri"/>
              </a:rPr>
              <a:t>ge</a:t>
            </a:r>
            <a:r>
              <a:rPr sz="2400" dirty="0">
                <a:latin typeface="Calibri"/>
                <a:cs typeface="Calibri"/>
              </a:rPr>
              <a:t>d/n</a:t>
            </a:r>
            <a:r>
              <a:rPr sz="2400" spc="-15" dirty="0">
                <a:latin typeface="Calibri"/>
                <a:cs typeface="Calibri"/>
              </a:rPr>
              <a:t>ame</a:t>
            </a:r>
            <a:r>
              <a:rPr sz="2400" dirty="0">
                <a:latin typeface="Calibri"/>
                <a:cs typeface="Calibri"/>
              </a:rPr>
              <a:t>d?</a:t>
            </a:r>
            <a:endParaRPr sz="2400">
              <a:latin typeface="Calibri"/>
              <a:cs typeface="Calibri"/>
            </a:endParaRPr>
          </a:p>
          <a:p>
            <a:pPr marL="755650" lvl="1" indent="-285750" fontAlgn="auto">
              <a:spcBef>
                <a:spcPts val="20"/>
              </a:spcBef>
              <a:spcAft>
                <a:spcPts val="0"/>
              </a:spcAft>
              <a:buFont typeface="Arial"/>
              <a:buChar char="–"/>
              <a:tabLst>
                <a:tab pos="755650" algn="l"/>
              </a:tabLst>
              <a:defRPr/>
            </a:pPr>
            <a:r>
              <a:rPr sz="2400" spc="-5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w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th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ata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libri"/>
                <a:cs typeface="Calibri"/>
              </a:rPr>
              <a:t>ge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erate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th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ev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ce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5" dirty="0">
                <a:latin typeface="Calibri"/>
                <a:cs typeface="Calibri"/>
              </a:rPr>
              <a:t>age</a:t>
            </a:r>
            <a:r>
              <a:rPr sz="2400" dirty="0">
                <a:latin typeface="Calibri"/>
                <a:cs typeface="Calibri"/>
              </a:rPr>
              <a:t>d?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5713" y="66008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582" name="object 6"/>
          <p:cNvSpPr>
            <a:spLocks noChangeArrowheads="1"/>
          </p:cNvSpPr>
          <p:nvPr/>
        </p:nvSpPr>
        <p:spPr bwMode="auto">
          <a:xfrm>
            <a:off x="0" y="1524000"/>
            <a:ext cx="6477000" cy="3887788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3" name="object 7"/>
          <p:cNvSpPr>
            <a:spLocks noChangeArrowheads="1"/>
          </p:cNvSpPr>
          <p:nvPr/>
        </p:nvSpPr>
        <p:spPr bwMode="auto">
          <a:xfrm>
            <a:off x="6248400" y="1600201"/>
            <a:ext cx="2743200" cy="2514599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861" y="93817"/>
            <a:ext cx="8515350" cy="584200"/>
          </a:xfrm>
        </p:spPr>
        <p:txBody>
          <a:bodyPr rtlCol="0"/>
          <a:lstStyle/>
          <a:p>
            <a:pPr marL="2260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0" dirty="0"/>
              <a:t>Add</a:t>
            </a:r>
            <a:r>
              <a:rPr spc="-25" dirty="0"/>
              <a:t>re</a:t>
            </a:r>
            <a:r>
              <a:rPr dirty="0"/>
              <a:t>ssin</a:t>
            </a:r>
            <a:r>
              <a:rPr spc="-25" dirty="0"/>
              <a:t>g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Issu</a:t>
            </a:r>
            <a:r>
              <a:rPr spc="-25" dirty="0"/>
              <a:t>e</a:t>
            </a:r>
            <a:r>
              <a:rPr dirty="0"/>
              <a:t>s</a:t>
            </a:r>
          </a:p>
        </p:txBody>
      </p:sp>
      <p:sp>
        <p:nvSpPr>
          <p:cNvPr id="25604" name="object 4"/>
          <p:cNvSpPr>
            <a:spLocks noChangeArrowheads="1"/>
          </p:cNvSpPr>
          <p:nvPr/>
        </p:nvSpPr>
        <p:spPr bwMode="auto">
          <a:xfrm>
            <a:off x="2209800" y="4606930"/>
            <a:ext cx="4191000" cy="203517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139700" y="762000"/>
            <a:ext cx="8880475" cy="413703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24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500" dirty="0">
                <a:ea typeface="Calibri" pitchFamily="34" charset="0"/>
                <a:cs typeface="Calibri" pitchFamily="34" charset="0"/>
              </a:rPr>
              <a:t>Incredibly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high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number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of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nodes,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each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of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which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will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produce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content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that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should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be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retrievable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by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any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authorized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user</a:t>
            </a:r>
          </a:p>
          <a:p>
            <a:pPr marL="749300" lvl="1" indent="-279400">
              <a:lnSpc>
                <a:spcPts val="2625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200" dirty="0">
                <a:ea typeface="Calibri" pitchFamily="34" charset="0"/>
                <a:cs typeface="Calibri" pitchFamily="34" charset="0"/>
              </a:rPr>
              <a:t>This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requires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eﬀec1ve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addressing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policies</a:t>
            </a:r>
          </a:p>
          <a:p>
            <a:pPr marL="749300" lvl="1" indent="-279400">
              <a:lnSpc>
                <a:spcPts val="2600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200" dirty="0">
                <a:ea typeface="Calibri" pitchFamily="34" charset="0"/>
                <a:cs typeface="Calibri" pitchFamily="34" charset="0"/>
              </a:rPr>
              <a:t>IPv4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protocol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may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already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reached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its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limit.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Alterna1ves?</a:t>
            </a:r>
          </a:p>
          <a:p>
            <a:pPr marL="749300" lvl="1" indent="-279400">
              <a:lnSpc>
                <a:spcPts val="2175"/>
              </a:lnSpc>
              <a:spcBef>
                <a:spcPts val="438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200" dirty="0">
                <a:ea typeface="Calibri" pitchFamily="34" charset="0"/>
                <a:cs typeface="Calibri" pitchFamily="34" charset="0"/>
              </a:rPr>
              <a:t>IPv6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addressing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has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been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proposed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for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low‐power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wireless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communica1on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nodes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within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6LoWPAN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ea typeface="Calibri" pitchFamily="34" charset="0"/>
                <a:cs typeface="Calibri" pitchFamily="34" charset="0"/>
              </a:rPr>
              <a:t>context</a:t>
            </a:r>
          </a:p>
          <a:p>
            <a:pPr marL="355600" indent="-342900">
              <a:lnSpc>
                <a:spcPts val="2400"/>
              </a:lnSpc>
              <a:spcBef>
                <a:spcPts val="588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500" dirty="0">
                <a:ea typeface="Calibri" pitchFamily="34" charset="0"/>
                <a:cs typeface="Calibri" pitchFamily="34" charset="0"/>
              </a:rPr>
              <a:t>IPv6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addresses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are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expressed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by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means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of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128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bits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latin typeface="Wingdings" pitchFamily="2" charset="2"/>
                <a:ea typeface="Wingdings" pitchFamily="2" charset="2"/>
                <a:cs typeface="Wingdings" pitchFamily="2" charset="2"/>
              </a:rPr>
              <a:t>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1038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addresses,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enough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to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iden1fy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objects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worth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to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be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addressed</a:t>
            </a:r>
          </a:p>
          <a:p>
            <a:pPr marL="355600" indent="-342900">
              <a:lnSpc>
                <a:spcPts val="2400"/>
              </a:lnSpc>
              <a:spcBef>
                <a:spcPts val="600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500" dirty="0">
                <a:ea typeface="Calibri" pitchFamily="34" charset="0"/>
                <a:cs typeface="Calibri" pitchFamily="34" charset="0"/>
              </a:rPr>
              <a:t>RFID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tags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use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64–96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bit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iden1ﬁers,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as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standardized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by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>
                <a:ea typeface="Calibri" pitchFamily="34" charset="0"/>
                <a:cs typeface="Calibri" pitchFamily="34" charset="0"/>
              </a:rPr>
              <a:t>EPCglobal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,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solu1ons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to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enable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addressing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of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RFID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tags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into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IPv6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networks</a:t>
            </a:r>
          </a:p>
          <a:p>
            <a:pPr marL="355600" indent="-342900">
              <a:tabLst>
                <a:tab pos="355600" algn="l"/>
              </a:tabLst>
            </a:pPr>
            <a:r>
              <a:rPr lang="en-US" dirty="0">
                <a:latin typeface="Arial" charset="0"/>
              </a:rPr>
              <a:t>Encapsulation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of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RFID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message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into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IPv6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packet.</a:t>
            </a:r>
          </a:p>
          <a:p>
            <a:pPr marL="355600" indent="-342900" algn="r">
              <a:lnSpc>
                <a:spcPts val="2100"/>
              </a:lnSpc>
              <a:tabLst>
                <a:tab pos="355600" algn="l"/>
              </a:tabLst>
            </a:pPr>
            <a:endParaRPr lang="en-US" dirty="0">
              <a:latin typeface="Arial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marL="1793875" eaLnBrk="1" hangingPunct="1"/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New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Traﬃc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to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Handle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75" y="1401763"/>
            <a:ext cx="8680450" cy="3505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24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characteris1cs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of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smart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objects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traﬃc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in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IoT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s1ll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not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known</a:t>
            </a:r>
          </a:p>
          <a:p>
            <a:pPr marL="749300" lvl="1" indent="-279400">
              <a:lnSpc>
                <a:spcPct val="79000"/>
              </a:lnSpc>
              <a:spcBef>
                <a:spcPts val="5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Important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latin typeface="Wingdings" pitchFamily="2" charset="2"/>
                <a:ea typeface="Wingdings" pitchFamily="2" charset="2"/>
                <a:cs typeface="Wingdings" pitchFamily="2" charset="2"/>
              </a:rPr>
              <a:t>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basis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for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the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design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of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the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network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infrastructures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and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protocols</a:t>
            </a:r>
          </a:p>
          <a:p>
            <a:pPr marL="355600" indent="-342900">
              <a:lnSpc>
                <a:spcPts val="3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Wireless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sensor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networks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(WSNs)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traﬃc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characteriza1on</a:t>
            </a:r>
          </a:p>
          <a:p>
            <a:pPr marL="749300" lvl="1" indent="-279400">
              <a:lnSpc>
                <a:spcPts val="2613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Strongly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depend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the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applica1on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scenario</a:t>
            </a:r>
          </a:p>
          <a:p>
            <a:pPr marL="749300" lvl="1" indent="-279400">
              <a:lnSpc>
                <a:spcPts val="2625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Problems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arise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when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WSNs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become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part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of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the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overall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Internet</a:t>
            </a:r>
          </a:p>
          <a:p>
            <a:pPr marL="749300" lvl="1" indent="-279400">
              <a:lnSpc>
                <a:spcPct val="79000"/>
              </a:lnSpc>
              <a:spcBef>
                <a:spcPts val="613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The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Internet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will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be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traversed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by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large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amount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of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data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generated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by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sensor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networks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deployed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for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heterogeneous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purposes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latin typeface="Wingdings" pitchFamily="2" charset="2"/>
                <a:ea typeface="Wingdings" pitchFamily="2" charset="2"/>
                <a:cs typeface="Wingdings" pitchFamily="2" charset="2"/>
              </a:rPr>
              <a:t>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extremely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diﬀerent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traﬃc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characteris1cs</a:t>
            </a:r>
          </a:p>
          <a:p>
            <a:pPr marL="749300" lvl="1" indent="-279400">
              <a:lnSpc>
                <a:spcPts val="2625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Required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to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devise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good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solu1ons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for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suppor1ng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quality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of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service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75713" y="66008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630" name="object 6"/>
          <p:cNvSpPr>
            <a:spLocks noChangeArrowheads="1"/>
          </p:cNvSpPr>
          <p:nvPr/>
        </p:nvSpPr>
        <p:spPr bwMode="auto">
          <a:xfrm>
            <a:off x="4343400" y="4832350"/>
            <a:ext cx="4470400" cy="202565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346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S</a:t>
            </a:r>
            <a:r>
              <a:rPr spc="-25" dirty="0"/>
              <a:t>ecur</a:t>
            </a:r>
            <a:r>
              <a:rPr dirty="0"/>
              <a:t>i</a:t>
            </a:r>
            <a:r>
              <a:rPr spc="-20" dirty="0"/>
              <a:t>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75713" y="66008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653" name="object 5"/>
          <p:cNvSpPr>
            <a:spLocks noChangeArrowheads="1"/>
          </p:cNvSpPr>
          <p:nvPr/>
        </p:nvSpPr>
        <p:spPr bwMode="auto">
          <a:xfrm>
            <a:off x="0" y="4114800"/>
            <a:ext cx="3956050" cy="250825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55575" y="6640513"/>
            <a:ext cx="5273675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latin typeface="Arial"/>
                <a:cs typeface="Arial"/>
              </a:rPr>
              <a:t>Man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he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middle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tt</a:t>
            </a:r>
            <a:r>
              <a:rPr dirty="0">
                <a:latin typeface="Arial"/>
                <a:cs typeface="Arial"/>
              </a:rPr>
              <a:t>ack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Source</a:t>
            </a:r>
            <a:r>
              <a:rPr spc="-5" dirty="0">
                <a:latin typeface="Arial"/>
                <a:cs typeface="Arial"/>
              </a:rPr>
              <a:t>: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zori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al</a:t>
            </a:r>
            <a:r>
              <a:rPr spc="-5" dirty="0">
                <a:latin typeface="Arial"/>
                <a:cs typeface="Arial"/>
              </a:rPr>
              <a:t>.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(2010)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13" y="1477963"/>
            <a:ext cx="8686800" cy="5092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3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components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spend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most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of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1me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una`ended</a:t>
            </a:r>
          </a:p>
          <a:p>
            <a:pPr marL="755650" lvl="1" indent="-285750">
              <a:lnSpc>
                <a:spcPts val="2625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It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easy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to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physically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a`ack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them</a:t>
            </a:r>
          </a:p>
          <a:p>
            <a:pPr marL="355600" indent="-342900">
              <a:lnSpc>
                <a:spcPct val="80000"/>
              </a:lnSpc>
              <a:spcBef>
                <a:spcPts val="588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IoT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components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are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characterized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by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low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capabili1es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in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terms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of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both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energy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and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compu1ng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resources</a:t>
            </a:r>
          </a:p>
          <a:p>
            <a:pPr marL="755650" lvl="1" indent="-285750">
              <a:lnSpc>
                <a:spcPts val="2613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They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can’t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implement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complex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schemes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suppor1ng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security</a:t>
            </a:r>
          </a:p>
          <a:p>
            <a:pPr marL="355600" indent="-342900">
              <a:lnSpc>
                <a:spcPts val="2975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Authen1ca1on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problem</a:t>
            </a:r>
          </a:p>
          <a:p>
            <a:pPr marL="755650" lvl="1" indent="-285750">
              <a:lnSpc>
                <a:spcPts val="2638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Proxy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a`ack,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a.k.a.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man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the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middle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a`ack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problem</a:t>
            </a:r>
          </a:p>
          <a:p>
            <a:pPr marL="4079875" lvl="2" indent="-342900">
              <a:lnSpc>
                <a:spcPts val="3550"/>
              </a:lnSpc>
              <a:spcBef>
                <a:spcPts val="47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Data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integrity</a:t>
            </a:r>
          </a:p>
          <a:p>
            <a:pPr marL="4473575" lvl="3" indent="-279400">
              <a:lnSpc>
                <a:spcPct val="79000"/>
              </a:lnSpc>
              <a:spcBef>
                <a:spcPts val="600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Data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should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not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be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modiﬁed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without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the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system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detec1ng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it</a:t>
            </a:r>
          </a:p>
          <a:p>
            <a:pPr marL="4473575" lvl="3" indent="-279400"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A`acks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on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the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node</a:t>
            </a:r>
          </a:p>
          <a:p>
            <a:pPr marL="4879975" lvl="4" indent="-228600">
              <a:lnSpc>
                <a:spcPts val="2625"/>
              </a:lnSpc>
              <a:spcBef>
                <a:spcPts val="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Memory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protec1on</a:t>
            </a:r>
          </a:p>
          <a:p>
            <a:pPr marL="4473575" lvl="3" indent="-279400">
              <a:lnSpc>
                <a:spcPts val="3088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600">
                <a:ea typeface="Calibri" pitchFamily="34" charset="0"/>
                <a:cs typeface="Calibri" pitchFamily="34" charset="0"/>
              </a:rPr>
              <a:t>A`acks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over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the</a:t>
            </a:r>
            <a:r>
              <a:rPr lang="en-US" sz="26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ea typeface="Calibri" pitchFamily="34" charset="0"/>
                <a:cs typeface="Calibri" pitchFamily="34" charset="0"/>
              </a:rPr>
              <a:t>network</a:t>
            </a:r>
          </a:p>
          <a:p>
            <a:pPr marL="4879975" lvl="4" indent="-228600">
              <a:lnSpc>
                <a:spcPts val="2625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Keyed‐Hash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Message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Auth.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Code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4499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5" dirty="0"/>
              <a:t>Pr</a:t>
            </a:r>
            <a:r>
              <a:rPr dirty="0"/>
              <a:t>i</a:t>
            </a:r>
            <a:r>
              <a:rPr spc="-20" dirty="0"/>
              <a:t>vacy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75" y="1441450"/>
            <a:ext cx="5845175" cy="51498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34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How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is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it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diﬀerent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than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tradi1onal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privacy?</a:t>
            </a:r>
          </a:p>
          <a:p>
            <a:pPr marL="755650" lvl="1" indent="-285750">
              <a:spcBef>
                <a:spcPts val="32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Legisla1ve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issues</a:t>
            </a:r>
          </a:p>
          <a:p>
            <a:pPr marL="755650" lvl="1" indent="-285750">
              <a:spcBef>
                <a:spcPts val="338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Ethics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issues</a:t>
            </a:r>
          </a:p>
          <a:p>
            <a:pPr marL="355600" indent="-342900">
              <a:lnSpc>
                <a:spcPct val="89000"/>
              </a:lnSpc>
              <a:spcBef>
                <a:spcPts val="81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Easy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for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a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person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to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get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involved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in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IoT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even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if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he/she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does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not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know</a:t>
            </a:r>
          </a:p>
          <a:p>
            <a:pPr marL="355600" indent="-342900">
              <a:spcBef>
                <a:spcPts val="425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Data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can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be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stored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indeﬁnitely</a:t>
            </a:r>
          </a:p>
          <a:p>
            <a:pPr marL="355600" indent="-342900">
              <a:spcBef>
                <a:spcPts val="363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3200">
                <a:ea typeface="Calibri" pitchFamily="34" charset="0"/>
                <a:cs typeface="Calibri" pitchFamily="34" charset="0"/>
              </a:rPr>
              <a:t>Current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solu1ons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are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not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ea typeface="Calibri" pitchFamily="34" charset="0"/>
                <a:cs typeface="Calibri" pitchFamily="34" charset="0"/>
              </a:rPr>
              <a:t>enough</a:t>
            </a:r>
          </a:p>
          <a:p>
            <a:pPr marL="755650" lvl="1" indent="-285750">
              <a:lnSpc>
                <a:spcPts val="3025"/>
              </a:lnSpc>
              <a:spcBef>
                <a:spcPts val="6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800">
                <a:ea typeface="Calibri" pitchFamily="34" charset="0"/>
                <a:cs typeface="Calibri" pitchFamily="34" charset="0"/>
              </a:rPr>
              <a:t>Encryp1on,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pseudo‐noise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signal,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privacy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ea typeface="Calibri" pitchFamily="34" charset="0"/>
                <a:cs typeface="Calibri" pitchFamily="34" charset="0"/>
              </a:rPr>
              <a:t>broker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75713" y="66008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678" name="object 6"/>
          <p:cNvSpPr>
            <a:spLocks noChangeArrowheads="1"/>
          </p:cNvSpPr>
          <p:nvPr/>
        </p:nvSpPr>
        <p:spPr bwMode="auto">
          <a:xfrm>
            <a:off x="5980113" y="4191000"/>
            <a:ext cx="3163887" cy="223837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9" name="object 7"/>
          <p:cNvSpPr>
            <a:spLocks noChangeArrowheads="1"/>
          </p:cNvSpPr>
          <p:nvPr/>
        </p:nvSpPr>
        <p:spPr bwMode="auto">
          <a:xfrm>
            <a:off x="5983288" y="1447800"/>
            <a:ext cx="3160712" cy="2220913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marL="1733550" eaLnBrk="1" hangingPunct="1"/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Again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‐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Overall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Picture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07463" y="66008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27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701" name="object 5"/>
          <p:cNvSpPr>
            <a:spLocks noChangeArrowheads="1"/>
          </p:cNvSpPr>
          <p:nvPr/>
        </p:nvSpPr>
        <p:spPr bwMode="auto">
          <a:xfrm>
            <a:off x="1447800" y="1481138"/>
            <a:ext cx="6126163" cy="476726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79375" y="6288088"/>
            <a:ext cx="7207250" cy="5207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2100"/>
              </a:lnSpc>
            </a:pPr>
            <a:r>
              <a:rPr lang="en-US" dirty="0">
                <a:latin typeface="Arial" charset="0"/>
              </a:rPr>
              <a:t>Source: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“What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the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Internet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of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Things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(</a:t>
            </a:r>
            <a:r>
              <a:rPr lang="en-US" dirty="0" err="1">
                <a:latin typeface="Arial" charset="0"/>
              </a:rPr>
              <a:t>IoT</a:t>
            </a:r>
            <a:r>
              <a:rPr lang="en-US" dirty="0">
                <a:latin typeface="Arial" charset="0"/>
              </a:rPr>
              <a:t>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Needs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to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Become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Reality,”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White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Paper,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by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K.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Arial" charset="0"/>
              </a:rPr>
              <a:t>Karimi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and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G.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Arial" charset="0"/>
              </a:rPr>
              <a:t>Atkinson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-of-I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676275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oT ecosyst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9022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86639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0" dirty="0"/>
              <a:t>Appli</a:t>
            </a:r>
            <a:r>
              <a:rPr spc="-20" dirty="0"/>
              <a:t>c</a:t>
            </a:r>
            <a:r>
              <a:rPr spc="105" dirty="0"/>
              <a:t>a1</a:t>
            </a:r>
            <a:r>
              <a:rPr spc="-5" dirty="0"/>
              <a:t>o</a:t>
            </a:r>
            <a:r>
              <a:rPr dirty="0"/>
              <a:t>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4752975"/>
            <a:ext cx="9064625" cy="20646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55600" indent="-342900">
              <a:lnSpc>
                <a:spcPts val="355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3000" dirty="0">
                <a:ea typeface="Calibri" pitchFamily="34" charset="0"/>
                <a:cs typeface="Calibri" pitchFamily="34" charset="0"/>
              </a:rPr>
              <a:t>Several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>
                <a:ea typeface="Calibri" pitchFamily="34" charset="0"/>
                <a:cs typeface="Calibri" pitchFamily="34" charset="0"/>
              </a:rPr>
              <a:t>diﬀerent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>
                <a:ea typeface="Calibri" pitchFamily="34" charset="0"/>
                <a:cs typeface="Calibri" pitchFamily="34" charset="0"/>
              </a:rPr>
              <a:t>domains</a:t>
            </a:r>
          </a:p>
          <a:p>
            <a:pPr marL="755650" lvl="1" indent="-285750">
              <a:lnSpc>
                <a:spcPts val="3063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Transporta1on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and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logis1cs</a:t>
            </a:r>
          </a:p>
          <a:p>
            <a:pPr marL="755650" lvl="1" indent="-285750">
              <a:lnSpc>
                <a:spcPts val="3113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Healthcare</a:t>
            </a:r>
          </a:p>
          <a:p>
            <a:pPr marL="755650" lvl="1" indent="-285750">
              <a:lnSpc>
                <a:spcPts val="3113"/>
              </a:lnSpc>
              <a:spcBef>
                <a:spcPts val="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Smart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environment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(home,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oﬃce,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etc.)</a:t>
            </a:r>
          </a:p>
          <a:p>
            <a:pPr marL="755650" lvl="1" indent="-285750">
              <a:lnSpc>
                <a:spcPts val="3113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600" dirty="0">
                <a:ea typeface="Calibri" pitchFamily="34" charset="0"/>
                <a:cs typeface="Calibri" pitchFamily="34" charset="0"/>
              </a:rPr>
              <a:t>Personal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and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social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ea typeface="Calibri" pitchFamily="34" charset="0"/>
                <a:cs typeface="Calibri" pitchFamily="34" charset="0"/>
              </a:rPr>
              <a:t>domain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8513" y="6464300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726" name="object 6"/>
          <p:cNvSpPr>
            <a:spLocks noChangeArrowheads="1"/>
          </p:cNvSpPr>
          <p:nvPr/>
        </p:nvSpPr>
        <p:spPr bwMode="auto">
          <a:xfrm>
            <a:off x="0" y="1393825"/>
            <a:ext cx="9144000" cy="340677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47" name="object 3"/>
          <p:cNvSpPr>
            <a:spLocks noChangeArrowheads="1"/>
          </p:cNvSpPr>
          <p:nvPr/>
        </p:nvSpPr>
        <p:spPr bwMode="auto">
          <a:xfrm>
            <a:off x="0" y="1331913"/>
            <a:ext cx="9144000" cy="549116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495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4000" spc="-25" dirty="0"/>
              <a:t>Appli</a:t>
            </a:r>
            <a:r>
              <a:rPr sz="4000" spc="-20" dirty="0"/>
              <a:t>c</a:t>
            </a:r>
            <a:r>
              <a:rPr sz="4000" spc="95" dirty="0"/>
              <a:t>a1</a:t>
            </a:r>
            <a:r>
              <a:rPr sz="4000" spc="-5" dirty="0"/>
              <a:t>o</a:t>
            </a:r>
            <a:r>
              <a:rPr sz="4000" dirty="0"/>
              <a:t>n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dirty="0"/>
              <a:t>D</a:t>
            </a:r>
            <a:r>
              <a:rPr sz="4000" spc="-5" dirty="0"/>
              <a:t>o</a:t>
            </a:r>
            <a:r>
              <a:rPr sz="4000" spc="-40" dirty="0"/>
              <a:t>m</a:t>
            </a:r>
            <a:r>
              <a:rPr sz="4000" dirty="0"/>
              <a:t>ains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dirty="0"/>
              <a:t>and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dirty="0"/>
              <a:t>S</a:t>
            </a:r>
            <a:r>
              <a:rPr sz="4000" spc="-20" dirty="0"/>
              <a:t>ce</a:t>
            </a:r>
            <a:r>
              <a:rPr sz="4000" dirty="0"/>
              <a:t>n</a:t>
            </a:r>
            <a:r>
              <a:rPr sz="4000" spc="-20" dirty="0"/>
              <a:t>ar</a:t>
            </a:r>
            <a:r>
              <a:rPr sz="4000" dirty="0"/>
              <a:t>i</a:t>
            </a:r>
            <a:r>
              <a:rPr sz="4000" spc="-5" dirty="0"/>
              <a:t>o</a:t>
            </a:r>
            <a:r>
              <a:rPr sz="4000" dirty="0"/>
              <a:t>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5713" y="66008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29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5633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5" dirty="0"/>
              <a:t>H</a:t>
            </a:r>
            <a:r>
              <a:rPr spc="-25" dirty="0"/>
              <a:t>e</a:t>
            </a:r>
            <a:r>
              <a:rPr dirty="0"/>
              <a:t>alth</a:t>
            </a:r>
            <a:r>
              <a:rPr spc="-20" dirty="0"/>
              <a:t>ca</a:t>
            </a:r>
            <a:r>
              <a:rPr spc="-25" dirty="0"/>
              <a:t>re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dirty="0"/>
              <a:t>ppli</a:t>
            </a:r>
            <a:r>
              <a:rPr spc="-20" dirty="0"/>
              <a:t>c</a:t>
            </a:r>
            <a:r>
              <a:rPr spc="105" dirty="0"/>
              <a:t>a1</a:t>
            </a:r>
            <a:r>
              <a:rPr spc="-5" dirty="0"/>
              <a:t>o</a:t>
            </a:r>
            <a:r>
              <a:rPr dirty="0"/>
              <a:t>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9975" y="1630363"/>
            <a:ext cx="3960813" cy="44275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79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Various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sensors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for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various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condi1ons</a:t>
            </a:r>
          </a:p>
          <a:p>
            <a:pPr marL="355600" indent="-342900">
              <a:spcBef>
                <a:spcPts val="50"/>
              </a:spcBef>
              <a:buFont typeface="Arial" charset="0"/>
              <a:buChar char="•"/>
              <a:tabLst>
                <a:tab pos="355600" algn="l"/>
              </a:tabLst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80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Example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ICP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sensor: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Short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or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long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term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monitoring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of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pressure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in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the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brain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cavity</a:t>
            </a:r>
          </a:p>
          <a:p>
            <a:pPr marL="355600" indent="-342900">
              <a:spcBef>
                <a:spcPts val="25"/>
              </a:spcBef>
              <a:buFont typeface="Arial" charset="0"/>
              <a:buChar char="•"/>
              <a:tabLst>
                <a:tab pos="355600" algn="l"/>
              </a:tabLst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1925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Implanted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in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the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brain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cavity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and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senses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the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increase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of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pressure</a:t>
            </a:r>
          </a:p>
          <a:p>
            <a:pPr marL="355600" indent="-342900">
              <a:spcBef>
                <a:spcPts val="13"/>
              </a:spcBef>
              <a:buFont typeface="Arial" charset="0"/>
              <a:buChar char="•"/>
              <a:tabLst>
                <a:tab pos="355600" algn="l"/>
              </a:tabLst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82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Sensor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and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associated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electronics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encapsulated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in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safe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and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biodegradable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material</a:t>
            </a:r>
          </a:p>
          <a:p>
            <a:pPr marL="355600" indent="-342900">
              <a:spcBef>
                <a:spcPts val="38"/>
              </a:spcBef>
              <a:buFont typeface="Arial" charset="0"/>
              <a:buChar char="•"/>
              <a:tabLst>
                <a:tab pos="355600" algn="l"/>
              </a:tabLst>
            </a:pPr>
            <a:endParaRPr lang="en-US" sz="24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80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000">
                <a:ea typeface="Calibri" pitchFamily="34" charset="0"/>
                <a:cs typeface="Calibri" pitchFamily="34" charset="0"/>
              </a:rPr>
              <a:t>External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RF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reader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powers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the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unit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and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receives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the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ea typeface="Calibri" pitchFamily="34" charset="0"/>
                <a:cs typeface="Calibri" pitchFamily="34" charset="0"/>
              </a:rPr>
              <a:t>signal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9975" y="6378575"/>
            <a:ext cx="3733800" cy="2873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5600" algn="l"/>
                <a:tab pos="3550920" algn="l"/>
              </a:tabLst>
              <a:defRPr/>
            </a:pPr>
            <a:r>
              <a:rPr sz="3000" baseline="1388" dirty="0">
                <a:latin typeface="Calibri"/>
                <a:cs typeface="Calibri"/>
              </a:rPr>
              <a:t>Stabili</a:t>
            </a:r>
            <a:r>
              <a:rPr sz="3000" spc="-15" baseline="1388" dirty="0">
                <a:latin typeface="Calibri"/>
                <a:cs typeface="Calibri"/>
              </a:rPr>
              <a:t>ty</a:t>
            </a:r>
            <a:r>
              <a:rPr sz="3000" spc="-75" baseline="1388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Calibri"/>
                <a:cs typeface="Calibri"/>
              </a:rPr>
              <a:t>o</a:t>
            </a:r>
            <a:r>
              <a:rPr sz="3000" spc="-15" baseline="1388" dirty="0">
                <a:latin typeface="Calibri"/>
                <a:cs typeface="Calibri"/>
              </a:rPr>
              <a:t>ver</a:t>
            </a:r>
            <a:r>
              <a:rPr sz="3000" spc="-75" baseline="1388" dirty="0">
                <a:latin typeface="Times New Roman"/>
                <a:cs typeface="Times New Roman"/>
              </a:rPr>
              <a:t> </a:t>
            </a:r>
            <a:r>
              <a:rPr sz="3000" spc="-22" baseline="1388" dirty="0">
                <a:latin typeface="Calibri"/>
                <a:cs typeface="Calibri"/>
              </a:rPr>
              <a:t>30</a:t>
            </a:r>
            <a:r>
              <a:rPr sz="3000" spc="-75" baseline="1388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Calibri"/>
                <a:cs typeface="Calibri"/>
              </a:rPr>
              <a:t>d</a:t>
            </a:r>
            <a:r>
              <a:rPr sz="3000" spc="-15" baseline="1388" dirty="0">
                <a:latin typeface="Calibri"/>
                <a:cs typeface="Calibri"/>
              </a:rPr>
              <a:t>ay</a:t>
            </a:r>
            <a:r>
              <a:rPr sz="3000" baseline="1388" dirty="0">
                <a:latin typeface="Calibri"/>
                <a:cs typeface="Calibri"/>
              </a:rPr>
              <a:t>s</a:t>
            </a:r>
            <a:r>
              <a:rPr sz="3000" spc="-75" baseline="1388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Calibri"/>
                <a:cs typeface="Calibri"/>
              </a:rPr>
              <a:t>so</a:t>
            </a:r>
            <a:r>
              <a:rPr sz="3000" spc="-75" baseline="1388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Calibri"/>
                <a:cs typeface="Calibri"/>
              </a:rPr>
              <a:t>f</a:t>
            </a:r>
            <a:r>
              <a:rPr sz="3000" spc="-15" baseline="1388" dirty="0">
                <a:latin typeface="Calibri"/>
                <a:cs typeface="Calibri"/>
              </a:rPr>
              <a:t>ar</a:t>
            </a:r>
            <a:r>
              <a:rPr sz="3000" baseline="1388" dirty="0">
                <a:latin typeface="Times New Roman"/>
                <a:cs typeface="Times New Roman"/>
              </a:rPr>
              <a:t>	</a:t>
            </a: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774" name="object 6"/>
          <p:cNvSpPr>
            <a:spLocks noChangeArrowheads="1"/>
          </p:cNvSpPr>
          <p:nvPr/>
        </p:nvSpPr>
        <p:spPr bwMode="auto">
          <a:xfrm>
            <a:off x="0" y="1524000"/>
            <a:ext cx="4811713" cy="50292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5633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5" dirty="0"/>
              <a:t>H</a:t>
            </a:r>
            <a:r>
              <a:rPr spc="-25" dirty="0"/>
              <a:t>e</a:t>
            </a:r>
            <a:r>
              <a:rPr dirty="0"/>
              <a:t>alth</a:t>
            </a:r>
            <a:r>
              <a:rPr spc="-20" dirty="0"/>
              <a:t>ca</a:t>
            </a:r>
            <a:r>
              <a:rPr spc="-25" dirty="0"/>
              <a:t>re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dirty="0"/>
              <a:t>ppli</a:t>
            </a:r>
            <a:r>
              <a:rPr spc="-20" dirty="0"/>
              <a:t>c</a:t>
            </a:r>
            <a:r>
              <a:rPr spc="105" dirty="0"/>
              <a:t>a1</a:t>
            </a:r>
            <a:r>
              <a:rPr spc="-5" dirty="0"/>
              <a:t>o</a:t>
            </a:r>
            <a:r>
              <a:rPr dirty="0"/>
              <a:t>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43213" indent="-342900" eaLnBrk="1" hangingPunct="1">
              <a:spcBef>
                <a:spcPct val="0"/>
              </a:spcBef>
              <a:buFontTx/>
              <a:buChar char="•"/>
              <a:tabLst>
                <a:tab pos="2843213" algn="l"/>
              </a:tabLst>
            </a:pP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Other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applica1ons:</a:t>
            </a:r>
          </a:p>
          <a:p>
            <a:pPr marL="3243263" lvl="1" indent="-285750" eaLnBrk="1" hangingPunct="1">
              <a:spcBef>
                <a:spcPts val="625"/>
              </a:spcBef>
              <a:buFontTx/>
              <a:buChar char="–"/>
              <a:tabLst>
                <a:tab pos="2843213" algn="l"/>
              </a:tabLst>
            </a:pP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Na1onal</a:t>
            </a:r>
            <a:r>
              <a:rPr 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Health</a:t>
            </a:r>
            <a:r>
              <a:rPr 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Informa1on</a:t>
            </a:r>
            <a:r>
              <a:rPr 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Network</a:t>
            </a:r>
          </a:p>
          <a:p>
            <a:pPr marL="3243263" lvl="1" indent="-285750" eaLnBrk="1" hangingPunct="1">
              <a:spcBef>
                <a:spcPts val="575"/>
              </a:spcBef>
              <a:buFontTx/>
              <a:buChar char="–"/>
              <a:tabLst>
                <a:tab pos="2843213" algn="l"/>
              </a:tabLst>
            </a:pP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Electronic</a:t>
            </a:r>
            <a:r>
              <a:rPr 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Pa1ent</a:t>
            </a:r>
            <a:r>
              <a:rPr 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Record</a:t>
            </a:r>
          </a:p>
          <a:p>
            <a:pPr marL="3243263" lvl="1" indent="-285750" eaLnBrk="1" hangingPunct="1">
              <a:spcBef>
                <a:spcPts val="575"/>
              </a:spcBef>
              <a:buFontTx/>
              <a:buChar char="–"/>
              <a:tabLst>
                <a:tab pos="2843213" algn="l"/>
              </a:tabLst>
            </a:pP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Home</a:t>
            </a:r>
            <a:r>
              <a:rPr 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monitoring</a:t>
            </a:r>
            <a:r>
              <a:rPr 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and</a:t>
            </a:r>
            <a:r>
              <a:rPr lang="en-US" sz="2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control</a:t>
            </a:r>
          </a:p>
          <a:p>
            <a:pPr marL="3643313" lvl="2" indent="-228600" eaLnBrk="1" hangingPunct="1">
              <a:lnSpc>
                <a:spcPts val="2575"/>
              </a:lnSpc>
              <a:spcBef>
                <a:spcPts val="725"/>
              </a:spcBef>
              <a:buFontTx/>
              <a:buChar char="•"/>
              <a:tabLst>
                <a:tab pos="2843213" algn="l"/>
              </a:tabLst>
            </a:pP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Pulse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oximeters,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blood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glucose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monitors,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infusion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pumps,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accelerometers</a:t>
            </a:r>
          </a:p>
          <a:p>
            <a:pPr marL="3243263" lvl="1" indent="-285750" eaLnBrk="1" hangingPunct="1">
              <a:spcBef>
                <a:spcPts val="613"/>
              </a:spcBef>
              <a:buFontTx/>
              <a:buChar char="–"/>
              <a:tabLst>
                <a:tab pos="2843213" algn="l"/>
              </a:tabLst>
            </a:pPr>
            <a:r>
              <a:rPr lang="en-US" sz="26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Bioinforma1cs</a:t>
            </a:r>
          </a:p>
          <a:p>
            <a:pPr marL="3643313" lvl="2" indent="-228600" eaLnBrk="1" hangingPunct="1">
              <a:lnSpc>
                <a:spcPts val="3200"/>
              </a:lnSpc>
              <a:spcBef>
                <a:spcPts val="125"/>
              </a:spcBef>
              <a:buFontTx/>
              <a:buChar char="•"/>
              <a:tabLst>
                <a:tab pos="2843213" algn="l"/>
              </a:tabLst>
            </a:pP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Gene/protein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expression</a:t>
            </a:r>
          </a:p>
          <a:p>
            <a:pPr marL="3643313" lvl="2" indent="-228600" eaLnBrk="1" hangingPunct="1">
              <a:spcBef>
                <a:spcPts val="363"/>
              </a:spcBef>
              <a:buFontTx/>
              <a:buChar char="•"/>
              <a:tabLst>
                <a:tab pos="2843213" algn="l"/>
              </a:tabLst>
            </a:pP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Systems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biology</a:t>
            </a:r>
          </a:p>
          <a:p>
            <a:pPr marL="3643313" lvl="2" indent="-228600" eaLnBrk="1" hangingPunct="1">
              <a:spcBef>
                <a:spcPts val="463"/>
              </a:spcBef>
              <a:buFontTx/>
              <a:buChar char="•"/>
              <a:tabLst>
                <a:tab pos="2843213" algn="l"/>
              </a:tabLst>
            </a:pP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Disease</a:t>
            </a:r>
            <a:r>
              <a:rPr lang="en-US" sz="22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solidFill>
                  <a:srgbClr val="000000"/>
                </a:solidFill>
                <a:ea typeface="Calibri" pitchFamily="34" charset="0"/>
                <a:cs typeface="Calibri" pitchFamily="34" charset="0"/>
              </a:rPr>
              <a:t>dynamics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75713" y="66008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31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798" name="object 6"/>
          <p:cNvSpPr>
            <a:spLocks noChangeArrowheads="1"/>
          </p:cNvSpPr>
          <p:nvPr/>
        </p:nvSpPr>
        <p:spPr bwMode="auto">
          <a:xfrm>
            <a:off x="152400" y="1524000"/>
            <a:ext cx="2733675" cy="52324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800" name="object 8"/>
          <p:cNvSpPr>
            <a:spLocks noChangeArrowheads="1"/>
          </p:cNvSpPr>
          <p:nvPr/>
        </p:nvSpPr>
        <p:spPr bwMode="auto">
          <a:xfrm>
            <a:off x="6172200" y="4406900"/>
            <a:ext cx="2641600" cy="24511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801" name="object 9"/>
          <p:cNvSpPr>
            <a:spLocks/>
          </p:cNvSpPr>
          <p:nvPr/>
        </p:nvSpPr>
        <p:spPr bwMode="auto">
          <a:xfrm>
            <a:off x="76200" y="3810000"/>
            <a:ext cx="457200" cy="228600"/>
          </a:xfrm>
          <a:custGeom>
            <a:avLst/>
            <a:gdLst/>
            <a:ahLst/>
            <a:cxnLst>
              <a:cxn ang="0">
                <a:pos x="0" y="228599"/>
              </a:cxn>
              <a:cxn ang="0">
                <a:pos x="457199" y="228599"/>
              </a:cxn>
              <a:cxn ang="0">
                <a:pos x="457199" y="0"/>
              </a:cxn>
              <a:cxn ang="0">
                <a:pos x="0" y="0"/>
              </a:cxn>
              <a:cxn ang="0">
                <a:pos x="0" y="228599"/>
              </a:cxn>
            </a:cxnLst>
            <a:rect l="0" t="0" r="r" b="b"/>
            <a:pathLst>
              <a:path w="457200" h="228600">
                <a:moveTo>
                  <a:pt x="0" y="228599"/>
                </a:moveTo>
                <a:lnTo>
                  <a:pt x="457199" y="228599"/>
                </a:lnTo>
                <a:lnTo>
                  <a:pt x="457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7683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4000" dirty="0"/>
              <a:t>En</a:t>
            </a:r>
            <a:r>
              <a:rPr sz="4000" spc="-20" dirty="0"/>
              <a:t>vi</a:t>
            </a:r>
            <a:r>
              <a:rPr sz="4000" spc="-15" dirty="0"/>
              <a:t>r</a:t>
            </a:r>
            <a:r>
              <a:rPr sz="4000" spc="-5" dirty="0"/>
              <a:t>o</a:t>
            </a:r>
            <a:r>
              <a:rPr sz="4000" dirty="0"/>
              <a:t>n</a:t>
            </a:r>
            <a:r>
              <a:rPr sz="4000" spc="-40" dirty="0"/>
              <a:t>m</a:t>
            </a:r>
            <a:r>
              <a:rPr sz="4000" spc="-20" dirty="0"/>
              <a:t>e</a:t>
            </a:r>
            <a:r>
              <a:rPr sz="4000" dirty="0"/>
              <a:t>ntal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-25" dirty="0"/>
              <a:t>A</a:t>
            </a:r>
            <a:r>
              <a:rPr sz="4000" dirty="0"/>
              <a:t>ppli</a:t>
            </a:r>
            <a:r>
              <a:rPr sz="4000" spc="-20" dirty="0"/>
              <a:t>c</a:t>
            </a:r>
            <a:r>
              <a:rPr sz="4000" spc="95" dirty="0"/>
              <a:t>a1</a:t>
            </a:r>
            <a:r>
              <a:rPr sz="4000" spc="-5" dirty="0"/>
              <a:t>o</a:t>
            </a:r>
            <a:r>
              <a:rPr sz="4000" dirty="0"/>
              <a:t>n</a:t>
            </a:r>
            <a:r>
              <a:rPr sz="4000" spc="-15" dirty="0"/>
              <a:t>:</a:t>
            </a:r>
            <a:r>
              <a:rPr sz="4000" spc="-100" dirty="0">
                <a:latin typeface="Times New Roman"/>
                <a:cs typeface="Times New Roman"/>
              </a:rPr>
              <a:t> </a:t>
            </a:r>
            <a:r>
              <a:rPr sz="4000" spc="30" dirty="0"/>
              <a:t>Ci1Se</a:t>
            </a:r>
            <a:r>
              <a:rPr sz="4000" spc="-5" dirty="0"/>
              <a:t>nse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1706563"/>
            <a:ext cx="5170488" cy="3143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5600" algn="l"/>
              </a:tabLst>
              <a:defRPr/>
            </a:pPr>
            <a:r>
              <a:rPr sz="2200" spc="-15" dirty="0">
                <a:latin typeface="Calibri"/>
                <a:cs typeface="Calibri"/>
              </a:rPr>
              <a:t>Ai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quali</a:t>
            </a:r>
            <a:r>
              <a:rPr sz="2200" spc="-10" dirty="0">
                <a:latin typeface="Calibri"/>
                <a:cs typeface="Calibri"/>
              </a:rPr>
              <a:t>ty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m</a:t>
            </a:r>
            <a:r>
              <a:rPr sz="2200" dirty="0">
                <a:latin typeface="Calibri"/>
                <a:cs typeface="Calibri"/>
              </a:rPr>
              <a:t>onit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15" dirty="0">
                <a:latin typeface="Calibri"/>
                <a:cs typeface="Calibri"/>
              </a:rPr>
              <a:t>g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p</a:t>
            </a:r>
            <a:r>
              <a:rPr sz="2200" spc="-1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oj</a:t>
            </a:r>
            <a:r>
              <a:rPr sz="2200" spc="-10" dirty="0">
                <a:latin typeface="Calibri"/>
                <a:cs typeface="Calibri"/>
              </a:rPr>
              <a:t>ect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U</a:t>
            </a:r>
            <a:r>
              <a:rPr sz="2200" dirty="0">
                <a:latin typeface="Calibri"/>
                <a:cs typeface="Calibri"/>
              </a:rPr>
              <a:t>CSD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libri"/>
                <a:cs typeface="Calibri"/>
              </a:rPr>
              <a:t>CSE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3716338"/>
            <a:ext cx="4548188" cy="27225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Environmental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applica1on</a:t>
            </a:r>
          </a:p>
          <a:p>
            <a:pPr marL="355600" indent="-342900">
              <a:spcBef>
                <a:spcPts val="13"/>
              </a:spcBef>
              <a:buFont typeface="Arial" charset="0"/>
              <a:buChar char="•"/>
              <a:tabLst>
                <a:tab pos="355600" algn="l"/>
              </a:tabLst>
            </a:pPr>
            <a:endParaRPr lang="en-US" sz="26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81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Electrochemical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>
                <a:ea typeface="Calibri" pitchFamily="34" charset="0"/>
                <a:cs typeface="Calibri" pitchFamily="34" charset="0"/>
              </a:rPr>
              <a:t>sensors</a:t>
            </a:r>
            <a:r>
              <a:rPr lang="en-US" sz="2200">
                <a:ea typeface="Calibri" pitchFamily="34" charset="0"/>
                <a:cs typeface="Calibri" pitchFamily="34" charset="0"/>
              </a:rPr>
              <a:t>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>
                <a:ea typeface="Calibri" pitchFamily="34" charset="0"/>
                <a:cs typeface="Calibri" pitchFamily="34" charset="0"/>
              </a:rPr>
              <a:t>microcontroller</a:t>
            </a:r>
            <a:r>
              <a:rPr lang="en-US" sz="22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for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data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collec1on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and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transmission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to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>
                <a:ea typeface="Calibri" pitchFamily="34" charset="0"/>
                <a:cs typeface="Calibri" pitchFamily="34" charset="0"/>
              </a:rPr>
              <a:t>Android</a:t>
            </a:r>
            <a:r>
              <a:rPr lang="en-US" sz="22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app</a:t>
            </a:r>
          </a:p>
          <a:p>
            <a:pPr marL="355600" indent="-342900">
              <a:spcBef>
                <a:spcPts val="50"/>
              </a:spcBef>
              <a:buFont typeface="Arial" charset="0"/>
              <a:buChar char="•"/>
              <a:tabLst>
                <a:tab pos="355600" algn="l"/>
              </a:tabLst>
            </a:pPr>
            <a:endParaRPr lang="en-US" sz="26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ct val="81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200" b="1">
                <a:ea typeface="Calibri" pitchFamily="34" charset="0"/>
                <a:cs typeface="Calibri" pitchFamily="34" charset="0"/>
              </a:rPr>
              <a:t>Actua&gt;on</a:t>
            </a:r>
            <a:r>
              <a:rPr lang="en-US" sz="2200">
                <a:ea typeface="Calibri" pitchFamily="34" charset="0"/>
                <a:cs typeface="Calibri" pitchFamily="34" charset="0"/>
              </a:rPr>
              <a:t>: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air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quality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immediately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reported,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well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retransmi`ed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200">
                <a:ea typeface="Calibri" pitchFamily="34" charset="0"/>
                <a:cs typeface="Calibri" pitchFamily="34" charset="0"/>
              </a:rPr>
              <a:t>to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backend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for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larger‐scale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analysis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82050" y="6600825"/>
            <a:ext cx="195263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32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823" name="object 7"/>
          <p:cNvSpPr>
            <a:spLocks noChangeArrowheads="1"/>
          </p:cNvSpPr>
          <p:nvPr/>
        </p:nvSpPr>
        <p:spPr bwMode="auto">
          <a:xfrm>
            <a:off x="457200" y="2119313"/>
            <a:ext cx="2428875" cy="156845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4" name="object 8"/>
          <p:cNvSpPr>
            <a:spLocks noChangeArrowheads="1"/>
          </p:cNvSpPr>
          <p:nvPr/>
        </p:nvSpPr>
        <p:spPr bwMode="auto">
          <a:xfrm>
            <a:off x="3124200" y="2109788"/>
            <a:ext cx="2370138" cy="1577975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5" name="object 9"/>
          <p:cNvSpPr>
            <a:spLocks noChangeArrowheads="1"/>
          </p:cNvSpPr>
          <p:nvPr/>
        </p:nvSpPr>
        <p:spPr bwMode="auto">
          <a:xfrm>
            <a:off x="5732463" y="2119313"/>
            <a:ext cx="2798762" cy="1568450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26" name="object 10"/>
          <p:cNvSpPr>
            <a:spLocks noChangeArrowheads="1"/>
          </p:cNvSpPr>
          <p:nvPr/>
        </p:nvSpPr>
        <p:spPr bwMode="auto">
          <a:xfrm>
            <a:off x="5732463" y="3962400"/>
            <a:ext cx="2798762" cy="2035175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110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</a:t>
            </a:r>
            <a:r>
              <a:rPr spc="-25" dirty="0"/>
              <a:t>r</a:t>
            </a:r>
            <a:r>
              <a:rPr dirty="0"/>
              <a:t>ansp</a:t>
            </a:r>
            <a:r>
              <a:rPr spc="-5" dirty="0"/>
              <a:t>o</a:t>
            </a:r>
            <a:r>
              <a:rPr spc="-25" dirty="0"/>
              <a:t>r</a:t>
            </a:r>
            <a:r>
              <a:rPr spc="50" dirty="0"/>
              <a:t>ta</a:t>
            </a:r>
            <a:r>
              <a:rPr spc="60" dirty="0"/>
              <a:t>1</a:t>
            </a:r>
            <a:r>
              <a:rPr spc="-5" dirty="0"/>
              <a:t>o</a:t>
            </a:r>
            <a:r>
              <a:rPr dirty="0"/>
              <a:t>n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dirty="0"/>
              <a:t>ppli</a:t>
            </a:r>
            <a:r>
              <a:rPr spc="-20" dirty="0"/>
              <a:t>c</a:t>
            </a:r>
            <a:r>
              <a:rPr spc="105" dirty="0"/>
              <a:t>a1</a:t>
            </a:r>
            <a:r>
              <a:rPr spc="-5" dirty="0"/>
              <a:t>o</a:t>
            </a:r>
            <a:r>
              <a:rPr dirty="0"/>
              <a:t>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975" y="1401763"/>
            <a:ext cx="8115300" cy="3336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ct val="770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700" b="1">
                <a:ea typeface="Calibri" pitchFamily="34" charset="0"/>
                <a:cs typeface="Calibri" pitchFamily="34" charset="0"/>
              </a:rPr>
              <a:t>Vehicle</a:t>
            </a:r>
            <a:r>
              <a:rPr lang="en-US" sz="27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>
                <a:ea typeface="Calibri" pitchFamily="34" charset="0"/>
                <a:cs typeface="Calibri" pitchFamily="34" charset="0"/>
              </a:rPr>
              <a:t>control:</a:t>
            </a:r>
            <a:r>
              <a:rPr lang="en-US" sz="27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Airplanes,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automobiles,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autonomous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vehicles</a:t>
            </a:r>
          </a:p>
          <a:p>
            <a:pPr marL="749300" lvl="1" indent="-279400">
              <a:lnSpc>
                <a:spcPts val="2325"/>
              </a:lnSpc>
              <a:spcBef>
                <a:spcPts val="538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All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kinds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of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sensors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to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provide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accurate,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redundant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view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of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world</a:t>
            </a:r>
          </a:p>
          <a:p>
            <a:pPr marL="749300" lvl="1" indent="-279400" algn="just">
              <a:lnSpc>
                <a:spcPct val="80000"/>
              </a:lnSpc>
              <a:spcBef>
                <a:spcPts val="575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Several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processors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in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cars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(Engine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control,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break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system,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airbag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deployment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system,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windshield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wiper,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door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locks,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entertainment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system,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etc.)</a:t>
            </a:r>
          </a:p>
          <a:p>
            <a:pPr marL="749300" lvl="1" indent="-279400">
              <a:lnSpc>
                <a:spcPts val="2875"/>
              </a:lnSpc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Actua1on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is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maintaining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control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of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vehicle</a:t>
            </a:r>
          </a:p>
          <a:p>
            <a:pPr marL="749300" lvl="1" indent="-279400">
              <a:lnSpc>
                <a:spcPts val="2325"/>
              </a:lnSpc>
              <a:spcBef>
                <a:spcPts val="563"/>
              </a:spcBef>
              <a:buFont typeface="Arial" charset="0"/>
              <a:buChar char="–"/>
              <a:tabLst>
                <a:tab pos="35560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Very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1ght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1ming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constraints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and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requirements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enforced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by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plarorms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20150" y="6600825"/>
            <a:ext cx="195263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846" name="object 6"/>
          <p:cNvSpPr>
            <a:spLocks noChangeArrowheads="1"/>
          </p:cNvSpPr>
          <p:nvPr/>
        </p:nvSpPr>
        <p:spPr bwMode="auto">
          <a:xfrm>
            <a:off x="6151563" y="4846638"/>
            <a:ext cx="2643187" cy="201136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47" name="object 7"/>
          <p:cNvSpPr>
            <a:spLocks noChangeArrowheads="1"/>
          </p:cNvSpPr>
          <p:nvPr/>
        </p:nvSpPr>
        <p:spPr bwMode="auto">
          <a:xfrm>
            <a:off x="3149600" y="5170488"/>
            <a:ext cx="2159000" cy="1363662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48" name="object 8"/>
          <p:cNvSpPr>
            <a:spLocks noChangeArrowheads="1"/>
          </p:cNvSpPr>
          <p:nvPr/>
        </p:nvSpPr>
        <p:spPr bwMode="auto">
          <a:xfrm>
            <a:off x="327025" y="5108575"/>
            <a:ext cx="2146300" cy="1566863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Ex</a:t>
            </a:r>
            <a:r>
              <a:rPr spc="-25" dirty="0"/>
              <a:t>a</a:t>
            </a:r>
            <a:r>
              <a:rPr spc="-45" dirty="0"/>
              <a:t>m</a:t>
            </a:r>
            <a:r>
              <a:rPr dirty="0"/>
              <a:t>pl</a:t>
            </a:r>
            <a:r>
              <a:rPr spc="-25" dirty="0"/>
              <a:t>e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25" dirty="0"/>
              <a:t>r</a:t>
            </a:r>
            <a:r>
              <a:rPr dirty="0"/>
              <a:t>ansp</a:t>
            </a:r>
            <a:r>
              <a:rPr spc="-5" dirty="0"/>
              <a:t>o</a:t>
            </a:r>
            <a:r>
              <a:rPr spc="-25" dirty="0"/>
              <a:t>r</a:t>
            </a:r>
            <a:r>
              <a:rPr spc="50" dirty="0"/>
              <a:t>ta</a:t>
            </a:r>
            <a:r>
              <a:rPr spc="60" dirty="0"/>
              <a:t>1</a:t>
            </a:r>
            <a:r>
              <a:rPr spc="-5" dirty="0"/>
              <a:t>o</a:t>
            </a:r>
            <a:r>
              <a:rPr dirty="0"/>
              <a:t>n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25" dirty="0"/>
              <a:t>ce</a:t>
            </a:r>
            <a:r>
              <a:rPr dirty="0"/>
              <a:t>n</a:t>
            </a:r>
            <a:r>
              <a:rPr spc="-25" dirty="0"/>
              <a:t>ar</a:t>
            </a:r>
            <a:r>
              <a:rPr dirty="0"/>
              <a:t>i</a:t>
            </a:r>
            <a:r>
              <a:rPr spc="-5" dirty="0"/>
              <a:t>o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175" y="1522413"/>
            <a:ext cx="8601075" cy="49736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20700" indent="-508000">
              <a:lnSpc>
                <a:spcPts val="2900"/>
              </a:lnSpc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700">
                <a:ea typeface="Calibri" pitchFamily="34" charset="0"/>
                <a:cs typeface="Calibri" pitchFamily="34" charset="0"/>
              </a:rPr>
              <a:t>A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network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of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sensors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in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a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vehicle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can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interact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with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its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surroundings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to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provide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informa1on</a:t>
            </a:r>
          </a:p>
          <a:p>
            <a:pPr marL="920750" lvl="1" indent="-514350">
              <a:spcBef>
                <a:spcPts val="225"/>
              </a:spcBef>
              <a:buFont typeface="Arial" charset="0"/>
              <a:buChar char="–"/>
              <a:tabLst>
                <a:tab pos="52705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Local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roads,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weather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and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traﬃc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condi1ons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to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car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driver</a:t>
            </a:r>
          </a:p>
          <a:p>
            <a:pPr marL="920750" lvl="1" indent="-514350">
              <a:spcBef>
                <a:spcPts val="325"/>
              </a:spcBef>
              <a:buFont typeface="Arial" charset="0"/>
              <a:buChar char="–"/>
              <a:tabLst>
                <a:tab pos="52705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Adap1ve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drive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systems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to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respond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accordingly</a:t>
            </a:r>
          </a:p>
          <a:p>
            <a:pPr marL="520700" indent="-508000">
              <a:lnSpc>
                <a:spcPts val="2950"/>
              </a:lnSpc>
              <a:spcBef>
                <a:spcPts val="600"/>
              </a:spcBef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700">
                <a:ea typeface="Calibri" pitchFamily="34" charset="0"/>
                <a:cs typeface="Calibri" pitchFamily="34" charset="0"/>
              </a:rPr>
              <a:t>Automa1c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ac1va1on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of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braking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systems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or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speed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control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via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fuel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management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systems.</a:t>
            </a:r>
          </a:p>
          <a:p>
            <a:pPr marL="920750" lvl="1" indent="-514350">
              <a:lnSpc>
                <a:spcPct val="91000"/>
              </a:lnSpc>
              <a:spcBef>
                <a:spcPts val="475"/>
              </a:spcBef>
              <a:buFont typeface="Arial" charset="0"/>
              <a:buChar char="–"/>
              <a:tabLst>
                <a:tab pos="52705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Condi1on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and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event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detec1on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sensors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can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ac1vate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systems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to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maintain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driver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and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passenger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comfort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and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safety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through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use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of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airbags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and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seatbelt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pre‐tensioning</a:t>
            </a:r>
          </a:p>
          <a:p>
            <a:pPr marL="520700" indent="-508000">
              <a:lnSpc>
                <a:spcPts val="2850"/>
              </a:lnSpc>
              <a:spcBef>
                <a:spcPts val="750"/>
              </a:spcBef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700">
                <a:ea typeface="Calibri" pitchFamily="34" charset="0"/>
                <a:cs typeface="Calibri" pitchFamily="34" charset="0"/>
              </a:rPr>
              <a:t>Sensors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for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fa1gue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and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mood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monitoring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based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on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driving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condi1ons,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driver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behavior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and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facial</a:t>
            </a:r>
            <a:r>
              <a:rPr lang="en-US" sz="27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>
                <a:ea typeface="Calibri" pitchFamily="34" charset="0"/>
                <a:cs typeface="Calibri" pitchFamily="34" charset="0"/>
              </a:rPr>
              <a:t>indicators</a:t>
            </a:r>
          </a:p>
          <a:p>
            <a:pPr marL="920750" lvl="1" indent="-514350">
              <a:lnSpc>
                <a:spcPts val="2625"/>
              </a:lnSpc>
              <a:spcBef>
                <a:spcPts val="538"/>
              </a:spcBef>
              <a:buFont typeface="Arial" charset="0"/>
              <a:buChar char="–"/>
              <a:tabLst>
                <a:tab pos="527050" algn="l"/>
              </a:tabLst>
            </a:pPr>
            <a:r>
              <a:rPr lang="en-US" sz="2400">
                <a:ea typeface="Calibri" pitchFamily="34" charset="0"/>
                <a:cs typeface="Calibri" pitchFamily="34" charset="0"/>
              </a:rPr>
              <a:t>Ensuring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safe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driving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by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ac1va1ng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warning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systems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or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directly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controlling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the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>
                <a:ea typeface="Calibri" pitchFamily="34" charset="0"/>
                <a:cs typeface="Calibri" pitchFamily="34" charset="0"/>
              </a:rPr>
              <a:t>vehicle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55075" y="6600825"/>
            <a:ext cx="195263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325" y="620713"/>
            <a:ext cx="8515350" cy="677108"/>
          </a:xfrm>
        </p:spPr>
        <p:txBody>
          <a:bodyPr rtlCol="0"/>
          <a:lstStyle/>
          <a:p>
            <a:pPr marL="1379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S</a:t>
            </a:r>
            <a:r>
              <a:rPr spc="-45" dirty="0"/>
              <a:t>m</a:t>
            </a:r>
            <a:r>
              <a:rPr spc="-25" dirty="0"/>
              <a:t>ar</a:t>
            </a:r>
            <a:r>
              <a:rPr spc="-15" dirty="0"/>
              <a:t>t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5" dirty="0"/>
              <a:t>Ho</a:t>
            </a:r>
            <a:r>
              <a:rPr spc="-45" dirty="0"/>
              <a:t>m</a:t>
            </a:r>
            <a:r>
              <a:rPr spc="-25" dirty="0"/>
              <a:t>e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dirty="0"/>
              <a:t>ppli</a:t>
            </a:r>
            <a:r>
              <a:rPr spc="-20" dirty="0"/>
              <a:t>c</a:t>
            </a:r>
            <a:r>
              <a:rPr spc="105" dirty="0"/>
              <a:t>a</a:t>
            </a:r>
            <a:r>
              <a:rPr lang="en-US" spc="105" dirty="0"/>
              <a:t>ti</a:t>
            </a:r>
            <a:r>
              <a:rPr spc="-5" dirty="0"/>
              <a:t>o</a:t>
            </a:r>
            <a:r>
              <a:rPr dirty="0"/>
              <a:t>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913" y="5819775"/>
            <a:ext cx="8651875" cy="876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Font typeface="Arial" charset="0"/>
              <a:buChar char="•"/>
              <a:tabLst>
                <a:tab pos="355600" algn="l"/>
              </a:tabLst>
            </a:pPr>
            <a:r>
              <a:rPr lang="en-US" sz="3000">
                <a:ea typeface="Calibri" pitchFamily="34" charset="0"/>
                <a:cs typeface="Calibri" pitchFamily="34" charset="0"/>
              </a:rPr>
              <a:t>Smart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meters,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hea1ng/cooling,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mo1on/temperature/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ligh1ng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sensors,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smart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appliances,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security,</a:t>
            </a:r>
            <a:r>
              <a:rPr lang="en-US" sz="3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>
                <a:ea typeface="Calibri" pitchFamily="34" charset="0"/>
                <a:cs typeface="Calibri" pitchFamily="34" charset="0"/>
              </a:rPr>
              <a:t>etc.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75713" y="66008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35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894" name="object 6"/>
          <p:cNvSpPr>
            <a:spLocks noChangeArrowheads="1"/>
          </p:cNvSpPr>
          <p:nvPr/>
        </p:nvSpPr>
        <p:spPr bwMode="auto">
          <a:xfrm>
            <a:off x="477838" y="1404938"/>
            <a:ext cx="7751762" cy="446246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325" y="620713"/>
            <a:ext cx="8515350" cy="677108"/>
          </a:xfrm>
        </p:spPr>
        <p:txBody>
          <a:bodyPr rtlCol="0"/>
          <a:lstStyle/>
          <a:p>
            <a:pPr marL="2019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0" dirty="0"/>
              <a:t>A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dirty="0"/>
              <a:t>Futu</a:t>
            </a:r>
            <a:r>
              <a:rPr spc="-25" dirty="0"/>
              <a:t>r</a:t>
            </a:r>
            <a:r>
              <a:rPr dirty="0"/>
              <a:t>is</a:t>
            </a:r>
            <a:r>
              <a:rPr lang="en-US" spc="200" dirty="0"/>
              <a:t>ti</a:t>
            </a:r>
            <a:r>
              <a:rPr spc="-20" dirty="0"/>
              <a:t>c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dirty="0"/>
              <a:t>ppli</a:t>
            </a:r>
            <a:r>
              <a:rPr spc="-20" dirty="0"/>
              <a:t>c</a:t>
            </a:r>
            <a:r>
              <a:rPr spc="105" dirty="0"/>
              <a:t>a1</a:t>
            </a:r>
            <a:r>
              <a:rPr spc="-5" dirty="0"/>
              <a:t>o</a:t>
            </a:r>
            <a:r>
              <a:rPr dirty="0"/>
              <a:t>n</a:t>
            </a:r>
            <a:r>
              <a:rPr spc="-15" dirty="0"/>
              <a:t>: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Sh</a:t>
            </a:r>
            <a:r>
              <a:rPr spc="-5" dirty="0"/>
              <a:t>o</a:t>
            </a:r>
            <a:r>
              <a:rPr dirty="0"/>
              <a:t>ppin</a:t>
            </a:r>
            <a:r>
              <a:rPr spc="-25" dirty="0"/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98975" y="1630363"/>
            <a:ext cx="4098925" cy="4238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2400"/>
              </a:lnSpc>
              <a:buFont typeface="Arial" charset="0"/>
              <a:buChar char="•"/>
              <a:tabLst>
                <a:tab pos="355600" algn="l"/>
              </a:tabLst>
            </a:pPr>
            <a:r>
              <a:rPr lang="en-US" sz="2500" dirty="0">
                <a:ea typeface="Calibri" pitchFamily="34" charset="0"/>
                <a:cs typeface="Calibri" pitchFamily="34" charset="0"/>
              </a:rPr>
              <a:t>When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entering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doors,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scanners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will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iden1fy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tags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on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her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clothing.</a:t>
            </a:r>
          </a:p>
          <a:p>
            <a:pPr marL="355600" indent="-342900" algn="just">
              <a:lnSpc>
                <a:spcPts val="2400"/>
              </a:lnSpc>
              <a:spcBef>
                <a:spcPts val="600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500" dirty="0">
                <a:ea typeface="Calibri" pitchFamily="34" charset="0"/>
                <a:cs typeface="Calibri" pitchFamily="34" charset="0"/>
              </a:rPr>
              <a:t>When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shopping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in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market,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goods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will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introduce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themselves.</a:t>
            </a:r>
          </a:p>
          <a:p>
            <a:pPr marL="355600" indent="-342900">
              <a:lnSpc>
                <a:spcPts val="2400"/>
              </a:lnSpc>
              <a:spcBef>
                <a:spcPts val="600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500" dirty="0">
                <a:ea typeface="Calibri" pitchFamily="34" charset="0"/>
                <a:cs typeface="Calibri" pitchFamily="34" charset="0"/>
              </a:rPr>
              <a:t>When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paying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for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goods,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microchip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of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credit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card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will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communicate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with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checkout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reader.</a:t>
            </a:r>
          </a:p>
          <a:p>
            <a:pPr marL="355600" indent="-342900">
              <a:lnSpc>
                <a:spcPts val="2400"/>
              </a:lnSpc>
              <a:spcBef>
                <a:spcPts val="600"/>
              </a:spcBef>
              <a:buFont typeface="Arial" charset="0"/>
              <a:buChar char="•"/>
              <a:tabLst>
                <a:tab pos="355600" algn="l"/>
              </a:tabLst>
            </a:pPr>
            <a:r>
              <a:rPr lang="en-US" sz="2500" dirty="0">
                <a:ea typeface="Calibri" pitchFamily="34" charset="0"/>
                <a:cs typeface="Calibri" pitchFamily="34" charset="0"/>
              </a:rPr>
              <a:t>When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moving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goods,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reader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will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tell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staﬀ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to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put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a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new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ea typeface="Calibri" pitchFamily="34" charset="0"/>
                <a:cs typeface="Calibri" pitchFamily="34" charset="0"/>
              </a:rPr>
              <a:t>one.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75713" y="6600825"/>
            <a:ext cx="195262" cy="177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36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918" name="object 6"/>
          <p:cNvSpPr>
            <a:spLocks noChangeArrowheads="1"/>
          </p:cNvSpPr>
          <p:nvPr/>
        </p:nvSpPr>
        <p:spPr bwMode="auto">
          <a:xfrm>
            <a:off x="457200" y="1447800"/>
            <a:ext cx="3787775" cy="5334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0" name="object 8"/>
          <p:cNvSpPr>
            <a:spLocks noChangeArrowheads="1"/>
          </p:cNvSpPr>
          <p:nvPr/>
        </p:nvSpPr>
        <p:spPr bwMode="auto">
          <a:xfrm>
            <a:off x="847725" y="3690938"/>
            <a:ext cx="1504950" cy="1271587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1" name="object 9"/>
          <p:cNvSpPr>
            <a:spLocks/>
          </p:cNvSpPr>
          <p:nvPr/>
        </p:nvSpPr>
        <p:spPr bwMode="auto">
          <a:xfrm>
            <a:off x="914400" y="3733800"/>
            <a:ext cx="1371600" cy="1143000"/>
          </a:xfrm>
          <a:custGeom>
            <a:avLst/>
            <a:gdLst/>
            <a:ahLst/>
            <a:cxnLst>
              <a:cxn ang="0">
                <a:pos x="2273" y="524627"/>
              </a:cxn>
              <a:cxn ang="0">
                <a:pos x="19930" y="434160"/>
              </a:cxn>
              <a:cxn ang="0">
                <a:pos x="53892" y="349044"/>
              </a:cxn>
              <a:cxn ang="0">
                <a:pos x="102747" y="270456"/>
              </a:cxn>
              <a:cxn ang="0">
                <a:pos x="165082" y="199571"/>
              </a:cxn>
              <a:cxn ang="0">
                <a:pos x="239486" y="137568"/>
              </a:cxn>
              <a:cxn ang="0">
                <a:pos x="324547" y="85622"/>
              </a:cxn>
              <a:cxn ang="0">
                <a:pos x="418853" y="44910"/>
              </a:cxn>
              <a:cxn ang="0">
                <a:pos x="520992" y="16609"/>
              </a:cxn>
              <a:cxn ang="0">
                <a:pos x="629552" y="1894"/>
              </a:cxn>
              <a:cxn ang="0">
                <a:pos x="742047" y="1894"/>
              </a:cxn>
              <a:cxn ang="0">
                <a:pos x="850607" y="16609"/>
              </a:cxn>
              <a:cxn ang="0">
                <a:pos x="952746" y="44910"/>
              </a:cxn>
              <a:cxn ang="0">
                <a:pos x="1047052" y="85622"/>
              </a:cxn>
              <a:cxn ang="0">
                <a:pos x="1132113" y="137568"/>
              </a:cxn>
              <a:cxn ang="0">
                <a:pos x="1206517" y="199571"/>
              </a:cxn>
              <a:cxn ang="0">
                <a:pos x="1268852" y="270456"/>
              </a:cxn>
              <a:cxn ang="0">
                <a:pos x="1317707" y="349044"/>
              </a:cxn>
              <a:cxn ang="0">
                <a:pos x="1351669" y="434160"/>
              </a:cxn>
              <a:cxn ang="0">
                <a:pos x="1369326" y="524627"/>
              </a:cxn>
              <a:cxn ang="0">
                <a:pos x="1369326" y="618372"/>
              </a:cxn>
              <a:cxn ang="0">
                <a:pos x="1351669" y="708839"/>
              </a:cxn>
              <a:cxn ang="0">
                <a:pos x="1317707" y="793955"/>
              </a:cxn>
              <a:cxn ang="0">
                <a:pos x="1268852" y="872543"/>
              </a:cxn>
              <a:cxn ang="0">
                <a:pos x="1206517" y="943428"/>
              </a:cxn>
              <a:cxn ang="0">
                <a:pos x="1132113" y="1005431"/>
              </a:cxn>
              <a:cxn ang="0">
                <a:pos x="1047052" y="1057377"/>
              </a:cxn>
              <a:cxn ang="0">
                <a:pos x="952746" y="1098089"/>
              </a:cxn>
              <a:cxn ang="0">
                <a:pos x="850607" y="1126390"/>
              </a:cxn>
              <a:cxn ang="0">
                <a:pos x="742047" y="1141105"/>
              </a:cxn>
              <a:cxn ang="0">
                <a:pos x="629552" y="1141105"/>
              </a:cxn>
              <a:cxn ang="0">
                <a:pos x="520992" y="1126390"/>
              </a:cxn>
              <a:cxn ang="0">
                <a:pos x="418853" y="1098089"/>
              </a:cxn>
              <a:cxn ang="0">
                <a:pos x="324547" y="1057377"/>
              </a:cxn>
              <a:cxn ang="0">
                <a:pos x="239486" y="1005431"/>
              </a:cxn>
              <a:cxn ang="0">
                <a:pos x="165082" y="943428"/>
              </a:cxn>
              <a:cxn ang="0">
                <a:pos x="102747" y="872543"/>
              </a:cxn>
              <a:cxn ang="0">
                <a:pos x="53892" y="793955"/>
              </a:cxn>
              <a:cxn ang="0">
                <a:pos x="19930" y="708839"/>
              </a:cxn>
              <a:cxn ang="0">
                <a:pos x="2273" y="618372"/>
              </a:cxn>
            </a:cxnLst>
            <a:rect l="0" t="0" r="r" b="b"/>
            <a:pathLst>
              <a:path w="1371600" h="1143000">
                <a:moveTo>
                  <a:pt x="0" y="571499"/>
                </a:moveTo>
                <a:lnTo>
                  <a:pt x="2273" y="524627"/>
                </a:lnTo>
                <a:lnTo>
                  <a:pt x="8975" y="478798"/>
                </a:lnTo>
                <a:lnTo>
                  <a:pt x="19930" y="434160"/>
                </a:lnTo>
                <a:lnTo>
                  <a:pt x="34961" y="390859"/>
                </a:lnTo>
                <a:lnTo>
                  <a:pt x="53892" y="349044"/>
                </a:lnTo>
                <a:lnTo>
                  <a:pt x="76546" y="308860"/>
                </a:lnTo>
                <a:lnTo>
                  <a:pt x="102747" y="270456"/>
                </a:lnTo>
                <a:lnTo>
                  <a:pt x="132317" y="233977"/>
                </a:lnTo>
                <a:lnTo>
                  <a:pt x="165082" y="199571"/>
                </a:lnTo>
                <a:lnTo>
                  <a:pt x="200863" y="167386"/>
                </a:lnTo>
                <a:lnTo>
                  <a:pt x="239486" y="137568"/>
                </a:lnTo>
                <a:lnTo>
                  <a:pt x="280772" y="110264"/>
                </a:lnTo>
                <a:lnTo>
                  <a:pt x="324547" y="85622"/>
                </a:lnTo>
                <a:lnTo>
                  <a:pt x="370632" y="63788"/>
                </a:lnTo>
                <a:lnTo>
                  <a:pt x="418853" y="44910"/>
                </a:lnTo>
                <a:lnTo>
                  <a:pt x="469031" y="29134"/>
                </a:lnTo>
                <a:lnTo>
                  <a:pt x="520992" y="16609"/>
                </a:lnTo>
                <a:lnTo>
                  <a:pt x="574558" y="7479"/>
                </a:lnTo>
                <a:lnTo>
                  <a:pt x="629552" y="1894"/>
                </a:lnTo>
                <a:lnTo>
                  <a:pt x="685799" y="0"/>
                </a:lnTo>
                <a:lnTo>
                  <a:pt x="742047" y="1894"/>
                </a:lnTo>
                <a:lnTo>
                  <a:pt x="797041" y="7479"/>
                </a:lnTo>
                <a:lnTo>
                  <a:pt x="850607" y="16609"/>
                </a:lnTo>
                <a:lnTo>
                  <a:pt x="902568" y="29134"/>
                </a:lnTo>
                <a:lnTo>
                  <a:pt x="952746" y="44910"/>
                </a:lnTo>
                <a:lnTo>
                  <a:pt x="1000967" y="63788"/>
                </a:lnTo>
                <a:lnTo>
                  <a:pt x="1047052" y="85622"/>
                </a:lnTo>
                <a:lnTo>
                  <a:pt x="1090827" y="110264"/>
                </a:lnTo>
                <a:lnTo>
                  <a:pt x="1132113" y="137568"/>
                </a:lnTo>
                <a:lnTo>
                  <a:pt x="1170736" y="167386"/>
                </a:lnTo>
                <a:lnTo>
                  <a:pt x="1206517" y="199571"/>
                </a:lnTo>
                <a:lnTo>
                  <a:pt x="1239282" y="233977"/>
                </a:lnTo>
                <a:lnTo>
                  <a:pt x="1268852" y="270456"/>
                </a:lnTo>
                <a:lnTo>
                  <a:pt x="1295053" y="308860"/>
                </a:lnTo>
                <a:lnTo>
                  <a:pt x="1317707" y="349044"/>
                </a:lnTo>
                <a:lnTo>
                  <a:pt x="1336637" y="390859"/>
                </a:lnTo>
                <a:lnTo>
                  <a:pt x="1351669" y="434160"/>
                </a:lnTo>
                <a:lnTo>
                  <a:pt x="1362624" y="478798"/>
                </a:lnTo>
                <a:lnTo>
                  <a:pt x="1369326" y="524627"/>
                </a:lnTo>
                <a:lnTo>
                  <a:pt x="1371599" y="571499"/>
                </a:lnTo>
                <a:lnTo>
                  <a:pt x="1369326" y="618372"/>
                </a:lnTo>
                <a:lnTo>
                  <a:pt x="1362624" y="664201"/>
                </a:lnTo>
                <a:lnTo>
                  <a:pt x="1351669" y="708839"/>
                </a:lnTo>
                <a:lnTo>
                  <a:pt x="1336637" y="752140"/>
                </a:lnTo>
                <a:lnTo>
                  <a:pt x="1317707" y="793955"/>
                </a:lnTo>
                <a:lnTo>
                  <a:pt x="1295053" y="834139"/>
                </a:lnTo>
                <a:lnTo>
                  <a:pt x="1268852" y="872543"/>
                </a:lnTo>
                <a:lnTo>
                  <a:pt x="1239282" y="909022"/>
                </a:lnTo>
                <a:lnTo>
                  <a:pt x="1206517" y="943428"/>
                </a:lnTo>
                <a:lnTo>
                  <a:pt x="1170736" y="975613"/>
                </a:lnTo>
                <a:lnTo>
                  <a:pt x="1132113" y="1005431"/>
                </a:lnTo>
                <a:lnTo>
                  <a:pt x="1090827" y="1032735"/>
                </a:lnTo>
                <a:lnTo>
                  <a:pt x="1047052" y="1057377"/>
                </a:lnTo>
                <a:lnTo>
                  <a:pt x="1000967" y="1079211"/>
                </a:lnTo>
                <a:lnTo>
                  <a:pt x="952746" y="1098089"/>
                </a:lnTo>
                <a:lnTo>
                  <a:pt x="902568" y="1113864"/>
                </a:lnTo>
                <a:lnTo>
                  <a:pt x="850607" y="1126390"/>
                </a:lnTo>
                <a:lnTo>
                  <a:pt x="797041" y="1135520"/>
                </a:lnTo>
                <a:lnTo>
                  <a:pt x="742047" y="1141105"/>
                </a:lnTo>
                <a:lnTo>
                  <a:pt x="685799" y="1142999"/>
                </a:lnTo>
                <a:lnTo>
                  <a:pt x="629552" y="1141105"/>
                </a:lnTo>
                <a:lnTo>
                  <a:pt x="574558" y="1135520"/>
                </a:lnTo>
                <a:lnTo>
                  <a:pt x="520992" y="1126390"/>
                </a:lnTo>
                <a:lnTo>
                  <a:pt x="469031" y="1113864"/>
                </a:lnTo>
                <a:lnTo>
                  <a:pt x="418853" y="1098089"/>
                </a:lnTo>
                <a:lnTo>
                  <a:pt x="370632" y="1079211"/>
                </a:lnTo>
                <a:lnTo>
                  <a:pt x="324547" y="1057377"/>
                </a:lnTo>
                <a:lnTo>
                  <a:pt x="280772" y="1032735"/>
                </a:lnTo>
                <a:lnTo>
                  <a:pt x="239486" y="1005431"/>
                </a:lnTo>
                <a:lnTo>
                  <a:pt x="200863" y="975613"/>
                </a:lnTo>
                <a:lnTo>
                  <a:pt x="165082" y="943428"/>
                </a:lnTo>
                <a:lnTo>
                  <a:pt x="132317" y="909022"/>
                </a:lnTo>
                <a:lnTo>
                  <a:pt x="102747" y="872543"/>
                </a:lnTo>
                <a:lnTo>
                  <a:pt x="76546" y="834139"/>
                </a:lnTo>
                <a:lnTo>
                  <a:pt x="53892" y="793955"/>
                </a:lnTo>
                <a:lnTo>
                  <a:pt x="34961" y="752140"/>
                </a:lnTo>
                <a:lnTo>
                  <a:pt x="19930" y="708839"/>
                </a:lnTo>
                <a:lnTo>
                  <a:pt x="8975" y="664201"/>
                </a:lnTo>
                <a:lnTo>
                  <a:pt x="2273" y="618372"/>
                </a:lnTo>
                <a:lnTo>
                  <a:pt x="0" y="571499"/>
                </a:lnTo>
                <a:close/>
              </a:path>
            </a:pathLst>
          </a:custGeom>
          <a:noFill/>
          <a:ln w="38099">
            <a:solidFill>
              <a:srgbClr val="FF2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2" name="object 10"/>
          <p:cNvSpPr>
            <a:spLocks noChangeArrowheads="1"/>
          </p:cNvSpPr>
          <p:nvPr/>
        </p:nvSpPr>
        <p:spPr bwMode="auto">
          <a:xfrm>
            <a:off x="1001713" y="1330325"/>
            <a:ext cx="3328987" cy="2339975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3" name="object 11"/>
          <p:cNvSpPr>
            <a:spLocks/>
          </p:cNvSpPr>
          <p:nvPr/>
        </p:nvSpPr>
        <p:spPr bwMode="auto">
          <a:xfrm>
            <a:off x="1066800" y="1371600"/>
            <a:ext cx="3200400" cy="2209800"/>
          </a:xfrm>
          <a:custGeom>
            <a:avLst/>
            <a:gdLst/>
            <a:ahLst/>
            <a:cxnLst>
              <a:cxn ang="0">
                <a:pos x="5304" y="1014282"/>
              </a:cxn>
              <a:cxn ang="0">
                <a:pos x="46506" y="839382"/>
              </a:cxn>
              <a:cxn ang="0">
                <a:pos x="125751" y="674827"/>
              </a:cxn>
              <a:cxn ang="0">
                <a:pos x="239747" y="522890"/>
              </a:cxn>
              <a:cxn ang="0">
                <a:pos x="385197" y="385846"/>
              </a:cxn>
              <a:cxn ang="0">
                <a:pos x="558807" y="265972"/>
              </a:cxn>
              <a:cxn ang="0">
                <a:pos x="757283" y="165541"/>
              </a:cxn>
              <a:cxn ang="0">
                <a:pos x="977330" y="86829"/>
              </a:cxn>
              <a:cxn ang="0">
                <a:pos x="1215653" y="32111"/>
              </a:cxn>
              <a:cxn ang="0">
                <a:pos x="1468958" y="3662"/>
              </a:cxn>
              <a:cxn ang="0">
                <a:pos x="1731441" y="3662"/>
              </a:cxn>
              <a:cxn ang="0">
                <a:pos x="1984747" y="32111"/>
              </a:cxn>
              <a:cxn ang="0">
                <a:pos x="2223070" y="86829"/>
              </a:cxn>
              <a:cxn ang="0">
                <a:pos x="2443117" y="165541"/>
              </a:cxn>
              <a:cxn ang="0">
                <a:pos x="2641593" y="265972"/>
              </a:cxn>
              <a:cxn ang="0">
                <a:pos x="2815203" y="385846"/>
              </a:cxn>
              <a:cxn ang="0">
                <a:pos x="2960653" y="522890"/>
              </a:cxn>
              <a:cxn ang="0">
                <a:pos x="3074648" y="674827"/>
              </a:cxn>
              <a:cxn ang="0">
                <a:pos x="3153893" y="839382"/>
              </a:cxn>
              <a:cxn ang="0">
                <a:pos x="3195095" y="1014282"/>
              </a:cxn>
              <a:cxn ang="0">
                <a:pos x="3195095" y="1195517"/>
              </a:cxn>
              <a:cxn ang="0">
                <a:pos x="3153893" y="1370417"/>
              </a:cxn>
              <a:cxn ang="0">
                <a:pos x="3074648" y="1534972"/>
              </a:cxn>
              <a:cxn ang="0">
                <a:pos x="2960653" y="1686909"/>
              </a:cxn>
              <a:cxn ang="0">
                <a:pos x="2815203" y="1823953"/>
              </a:cxn>
              <a:cxn ang="0">
                <a:pos x="2641593" y="1943827"/>
              </a:cxn>
              <a:cxn ang="0">
                <a:pos x="2443117" y="2044258"/>
              </a:cxn>
              <a:cxn ang="0">
                <a:pos x="2223070" y="2122970"/>
              </a:cxn>
              <a:cxn ang="0">
                <a:pos x="1984747" y="2177688"/>
              </a:cxn>
              <a:cxn ang="0">
                <a:pos x="1731441" y="2206137"/>
              </a:cxn>
              <a:cxn ang="0">
                <a:pos x="1468958" y="2206137"/>
              </a:cxn>
              <a:cxn ang="0">
                <a:pos x="1215653" y="2177688"/>
              </a:cxn>
              <a:cxn ang="0">
                <a:pos x="977330" y="2122970"/>
              </a:cxn>
              <a:cxn ang="0">
                <a:pos x="757283" y="2044258"/>
              </a:cxn>
              <a:cxn ang="0">
                <a:pos x="558807" y="1943827"/>
              </a:cxn>
              <a:cxn ang="0">
                <a:pos x="385197" y="1823953"/>
              </a:cxn>
              <a:cxn ang="0">
                <a:pos x="239747" y="1686909"/>
              </a:cxn>
              <a:cxn ang="0">
                <a:pos x="125751" y="1534972"/>
              </a:cxn>
              <a:cxn ang="0">
                <a:pos x="46506" y="1370417"/>
              </a:cxn>
              <a:cxn ang="0">
                <a:pos x="5304" y="1195517"/>
              </a:cxn>
            </a:cxnLst>
            <a:rect l="0" t="0" r="r" b="b"/>
            <a:pathLst>
              <a:path w="3200400" h="2209800">
                <a:moveTo>
                  <a:pt x="0" y="1104899"/>
                </a:moveTo>
                <a:lnTo>
                  <a:pt x="5304" y="1014282"/>
                </a:lnTo>
                <a:lnTo>
                  <a:pt x="20943" y="925681"/>
                </a:lnTo>
                <a:lnTo>
                  <a:pt x="46506" y="839382"/>
                </a:lnTo>
                <a:lnTo>
                  <a:pt x="81579" y="755669"/>
                </a:lnTo>
                <a:lnTo>
                  <a:pt x="125751" y="674827"/>
                </a:lnTo>
                <a:lnTo>
                  <a:pt x="178611" y="597139"/>
                </a:lnTo>
                <a:lnTo>
                  <a:pt x="239747" y="522890"/>
                </a:lnTo>
                <a:lnTo>
                  <a:pt x="308746" y="452364"/>
                </a:lnTo>
                <a:lnTo>
                  <a:pt x="385197" y="385846"/>
                </a:lnTo>
                <a:lnTo>
                  <a:pt x="468688" y="323621"/>
                </a:lnTo>
                <a:lnTo>
                  <a:pt x="558807" y="265972"/>
                </a:lnTo>
                <a:lnTo>
                  <a:pt x="655143" y="213184"/>
                </a:lnTo>
                <a:lnTo>
                  <a:pt x="757283" y="165541"/>
                </a:lnTo>
                <a:lnTo>
                  <a:pt x="864816" y="123328"/>
                </a:lnTo>
                <a:lnTo>
                  <a:pt x="977330" y="86829"/>
                </a:lnTo>
                <a:lnTo>
                  <a:pt x="1094413" y="56329"/>
                </a:lnTo>
                <a:lnTo>
                  <a:pt x="1215653" y="32111"/>
                </a:lnTo>
                <a:lnTo>
                  <a:pt x="1340639" y="14461"/>
                </a:lnTo>
                <a:lnTo>
                  <a:pt x="1468958" y="3662"/>
                </a:lnTo>
                <a:lnTo>
                  <a:pt x="1600199" y="0"/>
                </a:lnTo>
                <a:lnTo>
                  <a:pt x="1731441" y="3662"/>
                </a:lnTo>
                <a:lnTo>
                  <a:pt x="1859761" y="14461"/>
                </a:lnTo>
                <a:lnTo>
                  <a:pt x="1984747" y="32111"/>
                </a:lnTo>
                <a:lnTo>
                  <a:pt x="2105987" y="56329"/>
                </a:lnTo>
                <a:lnTo>
                  <a:pt x="2223070" y="86829"/>
                </a:lnTo>
                <a:lnTo>
                  <a:pt x="2335584" y="123328"/>
                </a:lnTo>
                <a:lnTo>
                  <a:pt x="2443117" y="165541"/>
                </a:lnTo>
                <a:lnTo>
                  <a:pt x="2545257" y="213184"/>
                </a:lnTo>
                <a:lnTo>
                  <a:pt x="2641593" y="265972"/>
                </a:lnTo>
                <a:lnTo>
                  <a:pt x="2731712" y="323621"/>
                </a:lnTo>
                <a:lnTo>
                  <a:pt x="2815203" y="385846"/>
                </a:lnTo>
                <a:lnTo>
                  <a:pt x="2891654" y="452364"/>
                </a:lnTo>
                <a:lnTo>
                  <a:pt x="2960653" y="522890"/>
                </a:lnTo>
                <a:lnTo>
                  <a:pt x="3021788" y="597139"/>
                </a:lnTo>
                <a:lnTo>
                  <a:pt x="3074648" y="674827"/>
                </a:lnTo>
                <a:lnTo>
                  <a:pt x="3118820" y="755669"/>
                </a:lnTo>
                <a:lnTo>
                  <a:pt x="3153893" y="839382"/>
                </a:lnTo>
                <a:lnTo>
                  <a:pt x="3179456" y="925681"/>
                </a:lnTo>
                <a:lnTo>
                  <a:pt x="3195095" y="1014282"/>
                </a:lnTo>
                <a:lnTo>
                  <a:pt x="3200399" y="1104899"/>
                </a:lnTo>
                <a:lnTo>
                  <a:pt x="3195095" y="1195517"/>
                </a:lnTo>
                <a:lnTo>
                  <a:pt x="3179456" y="1284118"/>
                </a:lnTo>
                <a:lnTo>
                  <a:pt x="3153893" y="1370417"/>
                </a:lnTo>
                <a:lnTo>
                  <a:pt x="3118820" y="1454130"/>
                </a:lnTo>
                <a:lnTo>
                  <a:pt x="3074648" y="1534972"/>
                </a:lnTo>
                <a:lnTo>
                  <a:pt x="3021788" y="1612660"/>
                </a:lnTo>
                <a:lnTo>
                  <a:pt x="2960653" y="1686909"/>
                </a:lnTo>
                <a:lnTo>
                  <a:pt x="2891654" y="1757435"/>
                </a:lnTo>
                <a:lnTo>
                  <a:pt x="2815203" y="1823953"/>
                </a:lnTo>
                <a:lnTo>
                  <a:pt x="2731712" y="1886178"/>
                </a:lnTo>
                <a:lnTo>
                  <a:pt x="2641593" y="1943827"/>
                </a:lnTo>
                <a:lnTo>
                  <a:pt x="2545257" y="1996615"/>
                </a:lnTo>
                <a:lnTo>
                  <a:pt x="2443117" y="2044258"/>
                </a:lnTo>
                <a:lnTo>
                  <a:pt x="2335584" y="2086471"/>
                </a:lnTo>
                <a:lnTo>
                  <a:pt x="2223070" y="2122970"/>
                </a:lnTo>
                <a:lnTo>
                  <a:pt x="2105987" y="2153470"/>
                </a:lnTo>
                <a:lnTo>
                  <a:pt x="1984747" y="2177688"/>
                </a:lnTo>
                <a:lnTo>
                  <a:pt x="1859761" y="2195338"/>
                </a:lnTo>
                <a:lnTo>
                  <a:pt x="1731441" y="2206137"/>
                </a:lnTo>
                <a:lnTo>
                  <a:pt x="1600199" y="2209799"/>
                </a:lnTo>
                <a:lnTo>
                  <a:pt x="1468958" y="2206137"/>
                </a:lnTo>
                <a:lnTo>
                  <a:pt x="1340639" y="2195338"/>
                </a:lnTo>
                <a:lnTo>
                  <a:pt x="1215653" y="2177688"/>
                </a:lnTo>
                <a:lnTo>
                  <a:pt x="1094413" y="2153470"/>
                </a:lnTo>
                <a:lnTo>
                  <a:pt x="977330" y="2122970"/>
                </a:lnTo>
                <a:lnTo>
                  <a:pt x="864816" y="2086471"/>
                </a:lnTo>
                <a:lnTo>
                  <a:pt x="757283" y="2044258"/>
                </a:lnTo>
                <a:lnTo>
                  <a:pt x="655143" y="1996615"/>
                </a:lnTo>
                <a:lnTo>
                  <a:pt x="558807" y="1943827"/>
                </a:lnTo>
                <a:lnTo>
                  <a:pt x="468688" y="1886178"/>
                </a:lnTo>
                <a:lnTo>
                  <a:pt x="385197" y="1823953"/>
                </a:lnTo>
                <a:lnTo>
                  <a:pt x="308746" y="1757435"/>
                </a:lnTo>
                <a:lnTo>
                  <a:pt x="239747" y="1686909"/>
                </a:lnTo>
                <a:lnTo>
                  <a:pt x="178611" y="1612660"/>
                </a:lnTo>
                <a:lnTo>
                  <a:pt x="125751" y="1534972"/>
                </a:lnTo>
                <a:lnTo>
                  <a:pt x="81579" y="1454130"/>
                </a:lnTo>
                <a:lnTo>
                  <a:pt x="46506" y="1370417"/>
                </a:lnTo>
                <a:lnTo>
                  <a:pt x="20943" y="1284118"/>
                </a:lnTo>
                <a:lnTo>
                  <a:pt x="5304" y="1195517"/>
                </a:lnTo>
                <a:lnTo>
                  <a:pt x="0" y="1104899"/>
                </a:lnTo>
                <a:close/>
              </a:path>
            </a:pathLst>
          </a:custGeom>
          <a:noFill/>
          <a:ln w="38099">
            <a:solidFill>
              <a:srgbClr val="FF2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4" name="object 12"/>
          <p:cNvSpPr>
            <a:spLocks noChangeArrowheads="1"/>
          </p:cNvSpPr>
          <p:nvPr/>
        </p:nvSpPr>
        <p:spPr bwMode="auto">
          <a:xfrm>
            <a:off x="390525" y="4913313"/>
            <a:ext cx="1733550" cy="1878012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5" name="object 13"/>
          <p:cNvSpPr>
            <a:spLocks/>
          </p:cNvSpPr>
          <p:nvPr/>
        </p:nvSpPr>
        <p:spPr bwMode="auto">
          <a:xfrm>
            <a:off x="457200" y="4953000"/>
            <a:ext cx="1600200" cy="1752600"/>
          </a:xfrm>
          <a:custGeom>
            <a:avLst/>
            <a:gdLst/>
            <a:ahLst/>
            <a:cxnLst>
              <a:cxn ang="0">
                <a:pos x="2652" y="804430"/>
              </a:cxn>
              <a:cxn ang="0">
                <a:pos x="23252" y="665715"/>
              </a:cxn>
              <a:cxn ang="0">
                <a:pos x="62874" y="535205"/>
              </a:cxn>
              <a:cxn ang="0">
                <a:pos x="119871" y="414703"/>
              </a:cxn>
              <a:cxn ang="0">
                <a:pos x="192596" y="306014"/>
              </a:cxn>
              <a:cxn ang="0">
                <a:pos x="279400" y="210941"/>
              </a:cxn>
              <a:cxn ang="0">
                <a:pos x="378638" y="131290"/>
              </a:cxn>
              <a:cxn ang="0">
                <a:pos x="488662" y="68864"/>
              </a:cxn>
              <a:cxn ang="0">
                <a:pos x="607824" y="25467"/>
              </a:cxn>
              <a:cxn ang="0">
                <a:pos x="734478" y="2904"/>
              </a:cxn>
              <a:cxn ang="0">
                <a:pos x="865721" y="2904"/>
              </a:cxn>
              <a:cxn ang="0">
                <a:pos x="992375" y="25467"/>
              </a:cxn>
              <a:cxn ang="0">
                <a:pos x="1111537" y="68864"/>
              </a:cxn>
              <a:cxn ang="0">
                <a:pos x="1221561" y="131290"/>
              </a:cxn>
              <a:cxn ang="0">
                <a:pos x="1320799" y="210941"/>
              </a:cxn>
              <a:cxn ang="0">
                <a:pos x="1407603" y="306014"/>
              </a:cxn>
              <a:cxn ang="0">
                <a:pos x="1480328" y="414703"/>
              </a:cxn>
              <a:cxn ang="0">
                <a:pos x="1537325" y="535205"/>
              </a:cxn>
              <a:cxn ang="0">
                <a:pos x="1576947" y="665715"/>
              </a:cxn>
              <a:cxn ang="0">
                <a:pos x="1597547" y="804430"/>
              </a:cxn>
              <a:cxn ang="0">
                <a:pos x="1597547" y="948169"/>
              </a:cxn>
              <a:cxn ang="0">
                <a:pos x="1576947" y="1086884"/>
              </a:cxn>
              <a:cxn ang="0">
                <a:pos x="1537325" y="1217394"/>
              </a:cxn>
              <a:cxn ang="0">
                <a:pos x="1480328" y="1337896"/>
              </a:cxn>
              <a:cxn ang="0">
                <a:pos x="1407603" y="1446585"/>
              </a:cxn>
              <a:cxn ang="0">
                <a:pos x="1320799" y="1541658"/>
              </a:cxn>
              <a:cxn ang="0">
                <a:pos x="1221561" y="1621309"/>
              </a:cxn>
              <a:cxn ang="0">
                <a:pos x="1111537" y="1683735"/>
              </a:cxn>
              <a:cxn ang="0">
                <a:pos x="992375" y="1727132"/>
              </a:cxn>
              <a:cxn ang="0">
                <a:pos x="865721" y="1749695"/>
              </a:cxn>
              <a:cxn ang="0">
                <a:pos x="734478" y="1749695"/>
              </a:cxn>
              <a:cxn ang="0">
                <a:pos x="607824" y="1727132"/>
              </a:cxn>
              <a:cxn ang="0">
                <a:pos x="488662" y="1683735"/>
              </a:cxn>
              <a:cxn ang="0">
                <a:pos x="378638" y="1621309"/>
              </a:cxn>
              <a:cxn ang="0">
                <a:pos x="279400" y="1541658"/>
              </a:cxn>
              <a:cxn ang="0">
                <a:pos x="192596" y="1446585"/>
              </a:cxn>
              <a:cxn ang="0">
                <a:pos x="119871" y="1337896"/>
              </a:cxn>
              <a:cxn ang="0">
                <a:pos x="62874" y="1217394"/>
              </a:cxn>
              <a:cxn ang="0">
                <a:pos x="23252" y="1086884"/>
              </a:cxn>
              <a:cxn ang="0">
                <a:pos x="2652" y="948169"/>
              </a:cxn>
            </a:cxnLst>
            <a:rect l="0" t="0" r="r" b="b"/>
            <a:pathLst>
              <a:path w="1600200" h="1752600">
                <a:moveTo>
                  <a:pt x="0" y="876299"/>
                </a:moveTo>
                <a:lnTo>
                  <a:pt x="2652" y="804430"/>
                </a:lnTo>
                <a:lnTo>
                  <a:pt x="10471" y="734160"/>
                </a:lnTo>
                <a:lnTo>
                  <a:pt x="23252" y="665715"/>
                </a:lnTo>
                <a:lnTo>
                  <a:pt x="40788" y="599322"/>
                </a:lnTo>
                <a:lnTo>
                  <a:pt x="62874" y="535205"/>
                </a:lnTo>
                <a:lnTo>
                  <a:pt x="89304" y="473590"/>
                </a:lnTo>
                <a:lnTo>
                  <a:pt x="119871" y="414703"/>
                </a:lnTo>
                <a:lnTo>
                  <a:pt x="154370" y="358769"/>
                </a:lnTo>
                <a:lnTo>
                  <a:pt x="192596" y="306014"/>
                </a:lnTo>
                <a:lnTo>
                  <a:pt x="234341" y="256663"/>
                </a:lnTo>
                <a:lnTo>
                  <a:pt x="279400" y="210941"/>
                </a:lnTo>
                <a:lnTo>
                  <a:pt x="327568" y="169075"/>
                </a:lnTo>
                <a:lnTo>
                  <a:pt x="378638" y="131290"/>
                </a:lnTo>
                <a:lnTo>
                  <a:pt x="432404" y="97811"/>
                </a:lnTo>
                <a:lnTo>
                  <a:pt x="488662" y="68864"/>
                </a:lnTo>
                <a:lnTo>
                  <a:pt x="547203" y="44674"/>
                </a:lnTo>
                <a:lnTo>
                  <a:pt x="607824" y="25467"/>
                </a:lnTo>
                <a:lnTo>
                  <a:pt x="670317" y="11469"/>
                </a:lnTo>
                <a:lnTo>
                  <a:pt x="734478" y="2904"/>
                </a:lnTo>
                <a:lnTo>
                  <a:pt x="800099" y="0"/>
                </a:lnTo>
                <a:lnTo>
                  <a:pt x="865721" y="2904"/>
                </a:lnTo>
                <a:lnTo>
                  <a:pt x="929882" y="11469"/>
                </a:lnTo>
                <a:lnTo>
                  <a:pt x="992375" y="25467"/>
                </a:lnTo>
                <a:lnTo>
                  <a:pt x="1052996" y="44674"/>
                </a:lnTo>
                <a:lnTo>
                  <a:pt x="1111537" y="68864"/>
                </a:lnTo>
                <a:lnTo>
                  <a:pt x="1167795" y="97811"/>
                </a:lnTo>
                <a:lnTo>
                  <a:pt x="1221561" y="131290"/>
                </a:lnTo>
                <a:lnTo>
                  <a:pt x="1272631" y="169075"/>
                </a:lnTo>
                <a:lnTo>
                  <a:pt x="1320799" y="210941"/>
                </a:lnTo>
                <a:lnTo>
                  <a:pt x="1365858" y="256663"/>
                </a:lnTo>
                <a:lnTo>
                  <a:pt x="1407603" y="306014"/>
                </a:lnTo>
                <a:lnTo>
                  <a:pt x="1445829" y="358769"/>
                </a:lnTo>
                <a:lnTo>
                  <a:pt x="1480328" y="414703"/>
                </a:lnTo>
                <a:lnTo>
                  <a:pt x="1510895" y="473590"/>
                </a:lnTo>
                <a:lnTo>
                  <a:pt x="1537325" y="535205"/>
                </a:lnTo>
                <a:lnTo>
                  <a:pt x="1559410" y="599322"/>
                </a:lnTo>
                <a:lnTo>
                  <a:pt x="1576947" y="665715"/>
                </a:lnTo>
                <a:lnTo>
                  <a:pt x="1589728" y="734160"/>
                </a:lnTo>
                <a:lnTo>
                  <a:pt x="1597547" y="804430"/>
                </a:lnTo>
                <a:lnTo>
                  <a:pt x="1600199" y="876299"/>
                </a:lnTo>
                <a:lnTo>
                  <a:pt x="1597547" y="948169"/>
                </a:lnTo>
                <a:lnTo>
                  <a:pt x="1589728" y="1018439"/>
                </a:lnTo>
                <a:lnTo>
                  <a:pt x="1576947" y="1086884"/>
                </a:lnTo>
                <a:lnTo>
                  <a:pt x="1559410" y="1153277"/>
                </a:lnTo>
                <a:lnTo>
                  <a:pt x="1537325" y="1217394"/>
                </a:lnTo>
                <a:lnTo>
                  <a:pt x="1510895" y="1279009"/>
                </a:lnTo>
                <a:lnTo>
                  <a:pt x="1480328" y="1337896"/>
                </a:lnTo>
                <a:lnTo>
                  <a:pt x="1445829" y="1393830"/>
                </a:lnTo>
                <a:lnTo>
                  <a:pt x="1407603" y="1446585"/>
                </a:lnTo>
                <a:lnTo>
                  <a:pt x="1365858" y="1495936"/>
                </a:lnTo>
                <a:lnTo>
                  <a:pt x="1320799" y="1541658"/>
                </a:lnTo>
                <a:lnTo>
                  <a:pt x="1272631" y="1583524"/>
                </a:lnTo>
                <a:lnTo>
                  <a:pt x="1221561" y="1621309"/>
                </a:lnTo>
                <a:lnTo>
                  <a:pt x="1167795" y="1654788"/>
                </a:lnTo>
                <a:lnTo>
                  <a:pt x="1111537" y="1683735"/>
                </a:lnTo>
                <a:lnTo>
                  <a:pt x="1052996" y="1707925"/>
                </a:lnTo>
                <a:lnTo>
                  <a:pt x="992375" y="1727132"/>
                </a:lnTo>
                <a:lnTo>
                  <a:pt x="929882" y="1741130"/>
                </a:lnTo>
                <a:lnTo>
                  <a:pt x="865721" y="1749695"/>
                </a:lnTo>
                <a:lnTo>
                  <a:pt x="800099" y="1752599"/>
                </a:lnTo>
                <a:lnTo>
                  <a:pt x="734478" y="1749695"/>
                </a:lnTo>
                <a:lnTo>
                  <a:pt x="670317" y="1741130"/>
                </a:lnTo>
                <a:lnTo>
                  <a:pt x="607824" y="1727132"/>
                </a:lnTo>
                <a:lnTo>
                  <a:pt x="547203" y="1707925"/>
                </a:lnTo>
                <a:lnTo>
                  <a:pt x="488662" y="1683735"/>
                </a:lnTo>
                <a:lnTo>
                  <a:pt x="432404" y="1654788"/>
                </a:lnTo>
                <a:lnTo>
                  <a:pt x="378638" y="1621309"/>
                </a:lnTo>
                <a:lnTo>
                  <a:pt x="327568" y="1583524"/>
                </a:lnTo>
                <a:lnTo>
                  <a:pt x="279400" y="1541658"/>
                </a:lnTo>
                <a:lnTo>
                  <a:pt x="234341" y="1495936"/>
                </a:lnTo>
                <a:lnTo>
                  <a:pt x="192596" y="1446585"/>
                </a:lnTo>
                <a:lnTo>
                  <a:pt x="154370" y="1393830"/>
                </a:lnTo>
                <a:lnTo>
                  <a:pt x="119871" y="1337896"/>
                </a:lnTo>
                <a:lnTo>
                  <a:pt x="89304" y="1279009"/>
                </a:lnTo>
                <a:lnTo>
                  <a:pt x="62874" y="1217394"/>
                </a:lnTo>
                <a:lnTo>
                  <a:pt x="40788" y="1153277"/>
                </a:lnTo>
                <a:lnTo>
                  <a:pt x="23252" y="1086884"/>
                </a:lnTo>
                <a:lnTo>
                  <a:pt x="10471" y="1018439"/>
                </a:lnTo>
                <a:lnTo>
                  <a:pt x="2652" y="948169"/>
                </a:lnTo>
                <a:lnTo>
                  <a:pt x="0" y="876299"/>
                </a:lnTo>
                <a:close/>
              </a:path>
            </a:pathLst>
          </a:custGeom>
          <a:noFill/>
          <a:ln w="38099">
            <a:solidFill>
              <a:srgbClr val="FF2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6" name="object 14"/>
          <p:cNvSpPr>
            <a:spLocks noChangeArrowheads="1"/>
          </p:cNvSpPr>
          <p:nvPr/>
        </p:nvSpPr>
        <p:spPr bwMode="auto">
          <a:xfrm>
            <a:off x="2601913" y="4073525"/>
            <a:ext cx="1728787" cy="1882775"/>
          </a:xfrm>
          <a:prstGeom prst="rect">
            <a:avLst/>
          </a:prstGeom>
          <a:blipFill dpi="0" rotWithShape="1">
            <a:blip r:embed="rId7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7" name="object 15"/>
          <p:cNvSpPr>
            <a:spLocks/>
          </p:cNvSpPr>
          <p:nvPr/>
        </p:nvSpPr>
        <p:spPr bwMode="auto">
          <a:xfrm>
            <a:off x="2667000" y="4114800"/>
            <a:ext cx="1600200" cy="1752600"/>
          </a:xfrm>
          <a:custGeom>
            <a:avLst/>
            <a:gdLst/>
            <a:ahLst/>
            <a:cxnLst>
              <a:cxn ang="0">
                <a:pos x="2652" y="804430"/>
              </a:cxn>
              <a:cxn ang="0">
                <a:pos x="23252" y="665715"/>
              </a:cxn>
              <a:cxn ang="0">
                <a:pos x="62874" y="535205"/>
              </a:cxn>
              <a:cxn ang="0">
                <a:pos x="119871" y="414703"/>
              </a:cxn>
              <a:cxn ang="0">
                <a:pos x="192596" y="306014"/>
              </a:cxn>
              <a:cxn ang="0">
                <a:pos x="279400" y="210941"/>
              </a:cxn>
              <a:cxn ang="0">
                <a:pos x="378638" y="131290"/>
              </a:cxn>
              <a:cxn ang="0">
                <a:pos x="488662" y="68864"/>
              </a:cxn>
              <a:cxn ang="0">
                <a:pos x="607824" y="25467"/>
              </a:cxn>
              <a:cxn ang="0">
                <a:pos x="734478" y="2904"/>
              </a:cxn>
              <a:cxn ang="0">
                <a:pos x="865722" y="2904"/>
              </a:cxn>
              <a:cxn ang="0">
                <a:pos x="992378" y="25467"/>
              </a:cxn>
              <a:cxn ang="0">
                <a:pos x="1111541" y="68864"/>
              </a:cxn>
              <a:cxn ang="0">
                <a:pos x="1221565" y="131290"/>
              </a:cxn>
              <a:cxn ang="0">
                <a:pos x="1320803" y="210941"/>
              </a:cxn>
              <a:cxn ang="0">
                <a:pos x="1407606" y="306014"/>
              </a:cxn>
              <a:cxn ang="0">
                <a:pos x="1480330" y="414703"/>
              </a:cxn>
              <a:cxn ang="0">
                <a:pos x="1537326" y="535205"/>
              </a:cxn>
              <a:cxn ang="0">
                <a:pos x="1576947" y="665715"/>
              </a:cxn>
              <a:cxn ang="0">
                <a:pos x="1597547" y="804430"/>
              </a:cxn>
              <a:cxn ang="0">
                <a:pos x="1597547" y="948169"/>
              </a:cxn>
              <a:cxn ang="0">
                <a:pos x="1576947" y="1086884"/>
              </a:cxn>
              <a:cxn ang="0">
                <a:pos x="1537326" y="1217394"/>
              </a:cxn>
              <a:cxn ang="0">
                <a:pos x="1480330" y="1337896"/>
              </a:cxn>
              <a:cxn ang="0">
                <a:pos x="1407606" y="1446585"/>
              </a:cxn>
              <a:cxn ang="0">
                <a:pos x="1320803" y="1541658"/>
              </a:cxn>
              <a:cxn ang="0">
                <a:pos x="1221565" y="1621309"/>
              </a:cxn>
              <a:cxn ang="0">
                <a:pos x="1111541" y="1683735"/>
              </a:cxn>
              <a:cxn ang="0">
                <a:pos x="992378" y="1727132"/>
              </a:cxn>
              <a:cxn ang="0">
                <a:pos x="865722" y="1749695"/>
              </a:cxn>
              <a:cxn ang="0">
                <a:pos x="734478" y="1749695"/>
              </a:cxn>
              <a:cxn ang="0">
                <a:pos x="607824" y="1727132"/>
              </a:cxn>
              <a:cxn ang="0">
                <a:pos x="488662" y="1683735"/>
              </a:cxn>
              <a:cxn ang="0">
                <a:pos x="378638" y="1621309"/>
              </a:cxn>
              <a:cxn ang="0">
                <a:pos x="279400" y="1541658"/>
              </a:cxn>
              <a:cxn ang="0">
                <a:pos x="192596" y="1446585"/>
              </a:cxn>
              <a:cxn ang="0">
                <a:pos x="119871" y="1337896"/>
              </a:cxn>
              <a:cxn ang="0">
                <a:pos x="62874" y="1217394"/>
              </a:cxn>
              <a:cxn ang="0">
                <a:pos x="23252" y="1086884"/>
              </a:cxn>
              <a:cxn ang="0">
                <a:pos x="2652" y="948169"/>
              </a:cxn>
            </a:cxnLst>
            <a:rect l="0" t="0" r="r" b="b"/>
            <a:pathLst>
              <a:path w="1600200" h="1752600">
                <a:moveTo>
                  <a:pt x="0" y="876299"/>
                </a:moveTo>
                <a:lnTo>
                  <a:pt x="2652" y="804430"/>
                </a:lnTo>
                <a:lnTo>
                  <a:pt x="10471" y="734160"/>
                </a:lnTo>
                <a:lnTo>
                  <a:pt x="23252" y="665715"/>
                </a:lnTo>
                <a:lnTo>
                  <a:pt x="40788" y="599322"/>
                </a:lnTo>
                <a:lnTo>
                  <a:pt x="62874" y="535205"/>
                </a:lnTo>
                <a:lnTo>
                  <a:pt x="89304" y="473590"/>
                </a:lnTo>
                <a:lnTo>
                  <a:pt x="119871" y="414703"/>
                </a:lnTo>
                <a:lnTo>
                  <a:pt x="154370" y="358769"/>
                </a:lnTo>
                <a:lnTo>
                  <a:pt x="192596" y="306014"/>
                </a:lnTo>
                <a:lnTo>
                  <a:pt x="234341" y="256663"/>
                </a:lnTo>
                <a:lnTo>
                  <a:pt x="279400" y="210941"/>
                </a:lnTo>
                <a:lnTo>
                  <a:pt x="327568" y="169075"/>
                </a:lnTo>
                <a:lnTo>
                  <a:pt x="378638" y="131290"/>
                </a:lnTo>
                <a:lnTo>
                  <a:pt x="432404" y="97811"/>
                </a:lnTo>
                <a:lnTo>
                  <a:pt x="488662" y="68864"/>
                </a:lnTo>
                <a:lnTo>
                  <a:pt x="547203" y="44674"/>
                </a:lnTo>
                <a:lnTo>
                  <a:pt x="607824" y="25467"/>
                </a:lnTo>
                <a:lnTo>
                  <a:pt x="670317" y="11469"/>
                </a:lnTo>
                <a:lnTo>
                  <a:pt x="734478" y="2904"/>
                </a:lnTo>
                <a:lnTo>
                  <a:pt x="800099" y="0"/>
                </a:lnTo>
                <a:lnTo>
                  <a:pt x="865722" y="2904"/>
                </a:lnTo>
                <a:lnTo>
                  <a:pt x="929884" y="11469"/>
                </a:lnTo>
                <a:lnTo>
                  <a:pt x="992378" y="25467"/>
                </a:lnTo>
                <a:lnTo>
                  <a:pt x="1052999" y="44674"/>
                </a:lnTo>
                <a:lnTo>
                  <a:pt x="1111541" y="68864"/>
                </a:lnTo>
                <a:lnTo>
                  <a:pt x="1167799" y="97811"/>
                </a:lnTo>
                <a:lnTo>
                  <a:pt x="1221565" y="131290"/>
                </a:lnTo>
                <a:lnTo>
                  <a:pt x="1272635" y="169075"/>
                </a:lnTo>
                <a:lnTo>
                  <a:pt x="1320803" y="210941"/>
                </a:lnTo>
                <a:lnTo>
                  <a:pt x="1365862" y="256663"/>
                </a:lnTo>
                <a:lnTo>
                  <a:pt x="1407606" y="306014"/>
                </a:lnTo>
                <a:lnTo>
                  <a:pt x="1445831" y="358769"/>
                </a:lnTo>
                <a:lnTo>
                  <a:pt x="1480330" y="414703"/>
                </a:lnTo>
                <a:lnTo>
                  <a:pt x="1510897" y="473590"/>
                </a:lnTo>
                <a:lnTo>
                  <a:pt x="1537326" y="535205"/>
                </a:lnTo>
                <a:lnTo>
                  <a:pt x="1559411" y="599322"/>
                </a:lnTo>
                <a:lnTo>
                  <a:pt x="1576947" y="665715"/>
                </a:lnTo>
                <a:lnTo>
                  <a:pt x="1589728" y="734160"/>
                </a:lnTo>
                <a:lnTo>
                  <a:pt x="1597547" y="804430"/>
                </a:lnTo>
                <a:lnTo>
                  <a:pt x="1600199" y="876299"/>
                </a:lnTo>
                <a:lnTo>
                  <a:pt x="1597547" y="948169"/>
                </a:lnTo>
                <a:lnTo>
                  <a:pt x="1589728" y="1018439"/>
                </a:lnTo>
                <a:lnTo>
                  <a:pt x="1576947" y="1086884"/>
                </a:lnTo>
                <a:lnTo>
                  <a:pt x="1559411" y="1153277"/>
                </a:lnTo>
                <a:lnTo>
                  <a:pt x="1537326" y="1217394"/>
                </a:lnTo>
                <a:lnTo>
                  <a:pt x="1510897" y="1279009"/>
                </a:lnTo>
                <a:lnTo>
                  <a:pt x="1480330" y="1337896"/>
                </a:lnTo>
                <a:lnTo>
                  <a:pt x="1445831" y="1393830"/>
                </a:lnTo>
                <a:lnTo>
                  <a:pt x="1407606" y="1446585"/>
                </a:lnTo>
                <a:lnTo>
                  <a:pt x="1365862" y="1495936"/>
                </a:lnTo>
                <a:lnTo>
                  <a:pt x="1320803" y="1541658"/>
                </a:lnTo>
                <a:lnTo>
                  <a:pt x="1272635" y="1583524"/>
                </a:lnTo>
                <a:lnTo>
                  <a:pt x="1221565" y="1621309"/>
                </a:lnTo>
                <a:lnTo>
                  <a:pt x="1167799" y="1654788"/>
                </a:lnTo>
                <a:lnTo>
                  <a:pt x="1111541" y="1683735"/>
                </a:lnTo>
                <a:lnTo>
                  <a:pt x="1052999" y="1707925"/>
                </a:lnTo>
                <a:lnTo>
                  <a:pt x="992378" y="1727132"/>
                </a:lnTo>
                <a:lnTo>
                  <a:pt x="929884" y="1741130"/>
                </a:lnTo>
                <a:lnTo>
                  <a:pt x="865722" y="1749695"/>
                </a:lnTo>
                <a:lnTo>
                  <a:pt x="800099" y="1752599"/>
                </a:lnTo>
                <a:lnTo>
                  <a:pt x="734478" y="1749695"/>
                </a:lnTo>
                <a:lnTo>
                  <a:pt x="670317" y="1741130"/>
                </a:lnTo>
                <a:lnTo>
                  <a:pt x="607824" y="1727132"/>
                </a:lnTo>
                <a:lnTo>
                  <a:pt x="547203" y="1707925"/>
                </a:lnTo>
                <a:lnTo>
                  <a:pt x="488662" y="1683735"/>
                </a:lnTo>
                <a:lnTo>
                  <a:pt x="432404" y="1654788"/>
                </a:lnTo>
                <a:lnTo>
                  <a:pt x="378638" y="1621309"/>
                </a:lnTo>
                <a:lnTo>
                  <a:pt x="327568" y="1583524"/>
                </a:lnTo>
                <a:lnTo>
                  <a:pt x="279400" y="1541658"/>
                </a:lnTo>
                <a:lnTo>
                  <a:pt x="234341" y="1495936"/>
                </a:lnTo>
                <a:lnTo>
                  <a:pt x="192596" y="1446585"/>
                </a:lnTo>
                <a:lnTo>
                  <a:pt x="154370" y="1393830"/>
                </a:lnTo>
                <a:lnTo>
                  <a:pt x="119871" y="1337896"/>
                </a:lnTo>
                <a:lnTo>
                  <a:pt x="89304" y="1279009"/>
                </a:lnTo>
                <a:lnTo>
                  <a:pt x="62874" y="1217394"/>
                </a:lnTo>
                <a:lnTo>
                  <a:pt x="40788" y="1153277"/>
                </a:lnTo>
                <a:lnTo>
                  <a:pt x="23252" y="1086884"/>
                </a:lnTo>
                <a:lnTo>
                  <a:pt x="10471" y="1018439"/>
                </a:lnTo>
                <a:lnTo>
                  <a:pt x="2652" y="948169"/>
                </a:lnTo>
                <a:lnTo>
                  <a:pt x="0" y="876299"/>
                </a:lnTo>
                <a:close/>
              </a:path>
            </a:pathLst>
          </a:custGeom>
          <a:noFill/>
          <a:ln w="38099">
            <a:solidFill>
              <a:srgbClr val="FF26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5" y="1219200"/>
            <a:ext cx="815226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5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pocketmagic.net/wp-content/uploads/2017/09/simple_iot_system_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8328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4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pular languages for IoT by device types. Source: Skerrett 2017, slide 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73183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93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marL="2614613" eaLnBrk="1" hangingPunct="1"/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IoT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Calibri" pitchFamily="34" charset="0"/>
                <a:ea typeface="Calibri" pitchFamily="34" charset="0"/>
                <a:cs typeface="Calibri" pitchFamily="34" charset="0"/>
              </a:rPr>
              <a:t>Deﬁni1ons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630363"/>
            <a:ext cx="8077200" cy="50117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lnSpc>
                <a:spcPts val="2400"/>
              </a:lnSpc>
              <a:buFont typeface="Arial" charset="0"/>
              <a:buChar char="•"/>
              <a:tabLst>
                <a:tab pos="355600" algn="l"/>
                <a:tab pos="3373438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Internet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of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Things,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also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called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Internet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of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Objects,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refers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to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wireless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network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between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objects,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usually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network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will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be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wireless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and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self‐conﬁguring,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such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household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appliances.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500" b="1">
                <a:ea typeface="Calibri" pitchFamily="34" charset="0"/>
                <a:cs typeface="Calibri" pitchFamily="34" charset="0"/>
              </a:rPr>
              <a:t>(Wikipedia)</a:t>
            </a:r>
            <a:endParaRPr lang="en-US" sz="2500">
              <a:ea typeface="Calibri" pitchFamily="34" charset="0"/>
              <a:cs typeface="Calibri" pitchFamily="34" charset="0"/>
            </a:endParaRPr>
          </a:p>
          <a:p>
            <a:pPr marL="355600" indent="-342900">
              <a:spcBef>
                <a:spcPts val="38"/>
              </a:spcBef>
              <a:buFont typeface="Arial" charset="0"/>
              <a:buChar char="•"/>
              <a:tabLst>
                <a:tab pos="355600" algn="l"/>
                <a:tab pos="3373438" algn="l"/>
              </a:tabLst>
            </a:pPr>
            <a:endParaRPr lang="en-US" sz="31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2400"/>
              </a:lnSpc>
              <a:buFont typeface="Arial" charset="0"/>
              <a:buChar char="•"/>
              <a:tabLst>
                <a:tab pos="355600" algn="l"/>
                <a:tab pos="3373438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term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"Internet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of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Things"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has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come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to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describe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number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of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technologies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and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research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disciplines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that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enable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Internet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to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reach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out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into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the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real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world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of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physical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objects.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>
                <a:ea typeface="Calibri" pitchFamily="34" charset="0"/>
                <a:cs typeface="Calibri" pitchFamily="34" charset="0"/>
              </a:rPr>
              <a:t>(IoT</a:t>
            </a:r>
            <a:r>
              <a:rPr lang="en-US" sz="25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>
                <a:ea typeface="Calibri" pitchFamily="34" charset="0"/>
                <a:cs typeface="Calibri" pitchFamily="34" charset="0"/>
              </a:rPr>
              <a:t>2008)</a:t>
            </a:r>
            <a:endParaRPr lang="en-US" sz="2500">
              <a:ea typeface="Calibri" pitchFamily="34" charset="0"/>
              <a:cs typeface="Calibri" pitchFamily="34" charset="0"/>
            </a:endParaRPr>
          </a:p>
          <a:p>
            <a:pPr marL="355600" indent="-342900">
              <a:spcBef>
                <a:spcPts val="38"/>
              </a:spcBef>
              <a:buFont typeface="Arial" charset="0"/>
              <a:buChar char="•"/>
              <a:tabLst>
                <a:tab pos="355600" algn="l"/>
                <a:tab pos="3373438" algn="l"/>
              </a:tabLst>
            </a:pPr>
            <a:endParaRPr lang="en-US" sz="310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2400"/>
              </a:lnSpc>
              <a:buFont typeface="Arial" charset="0"/>
              <a:buChar char="•"/>
              <a:tabLst>
                <a:tab pos="355600" algn="l"/>
                <a:tab pos="3373438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“Things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having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iden11es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and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virtual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personali1es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opera1ng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in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smart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spaces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using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intelligent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interfaces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to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connect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and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communicate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within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social,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environmental,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and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user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contexts”.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>
                <a:ea typeface="Calibri" pitchFamily="34" charset="0"/>
                <a:cs typeface="Calibri" pitchFamily="34" charset="0"/>
              </a:rPr>
              <a:t>(IoT</a:t>
            </a:r>
            <a:r>
              <a:rPr lang="en-US" sz="25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>
                <a:ea typeface="Calibri" pitchFamily="34" charset="0"/>
                <a:cs typeface="Calibri" pitchFamily="34" charset="0"/>
              </a:rPr>
              <a:t>in</a:t>
            </a:r>
            <a:r>
              <a:rPr lang="en-US" sz="25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b="1">
                <a:ea typeface="Calibri" pitchFamily="34" charset="0"/>
                <a:cs typeface="Calibri" pitchFamily="34" charset="0"/>
              </a:rPr>
              <a:t>2020)</a:t>
            </a:r>
            <a:endParaRPr lang="en-US" sz="2500">
              <a:ea typeface="Calibri" pitchFamily="34" charset="0"/>
              <a:cs typeface="Calibri" pitchFamily="34" charset="0"/>
            </a:endParaRPr>
          </a:p>
          <a:p>
            <a:pPr marL="355600" indent="-342900" algn="r">
              <a:spcBef>
                <a:spcPts val="1725"/>
              </a:spcBef>
              <a:tabLst>
                <a:tab pos="355600" algn="l"/>
                <a:tab pos="3373438" algn="l"/>
              </a:tabLst>
            </a:pPr>
            <a:r>
              <a:rPr lang="en-US" sz="1200">
                <a:solidFill>
                  <a:srgbClr val="898989"/>
                </a:solidFill>
                <a:latin typeface="Arial" charset="0"/>
              </a:rPr>
              <a:t>5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2"/>
          <p:cNvSpPr>
            <a:spLocks/>
          </p:cNvSpPr>
          <p:nvPr/>
        </p:nvSpPr>
        <p:spPr bwMode="auto">
          <a:xfrm>
            <a:off x="457200" y="1371600"/>
            <a:ext cx="7620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19999" y="0"/>
              </a:cxn>
            </a:cxnLst>
            <a:rect l="0" t="0" r="r" b="b"/>
            <a:pathLst>
              <a:path w="7620000">
                <a:moveTo>
                  <a:pt x="0" y="0"/>
                </a:moveTo>
                <a:lnTo>
                  <a:pt x="7619999" y="0"/>
                </a:lnTo>
              </a:path>
            </a:pathLst>
          </a:custGeom>
          <a:noFill/>
          <a:ln w="634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88213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Ch</a:t>
            </a:r>
            <a:r>
              <a:rPr spc="-25" dirty="0"/>
              <a:t>ar</a:t>
            </a:r>
            <a:r>
              <a:rPr spc="-20" dirty="0"/>
              <a:t>acte</a:t>
            </a:r>
            <a:r>
              <a:rPr spc="-25" dirty="0"/>
              <a:t>r</a:t>
            </a:r>
            <a:r>
              <a:rPr dirty="0"/>
              <a:t>is</a:t>
            </a:r>
            <a:r>
              <a:rPr spc="200" dirty="0"/>
              <a:t>1</a:t>
            </a:r>
            <a:r>
              <a:rPr spc="-20" dirty="0"/>
              <a:t>c</a:t>
            </a:r>
            <a:r>
              <a:rPr dirty="0"/>
              <a:t>s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dirty="0"/>
              <a:t>I</a:t>
            </a:r>
            <a:r>
              <a:rPr spc="-5" dirty="0"/>
              <a:t>o</a:t>
            </a:r>
            <a:r>
              <a:rPr dirty="0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639888"/>
            <a:ext cx="6103938" cy="49688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27050" indent="-514350">
              <a:lnSpc>
                <a:spcPts val="3000"/>
              </a:lnSpc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Intelligence</a:t>
            </a:r>
          </a:p>
          <a:p>
            <a:pPr marL="755650" lvl="1" indent="-285750">
              <a:lnSpc>
                <a:spcPts val="2625"/>
              </a:lnSpc>
              <a:buFont typeface="Arial" charset="0"/>
              <a:buChar char="–"/>
              <a:tabLst>
                <a:tab pos="52705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Knowledge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extrac1on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from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the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generated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data</a:t>
            </a:r>
          </a:p>
          <a:p>
            <a:pPr marL="527050" indent="-514350">
              <a:lnSpc>
                <a:spcPts val="2975"/>
              </a:lnSpc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Architecture</a:t>
            </a:r>
          </a:p>
          <a:p>
            <a:pPr marL="755650" lvl="1" indent="-285750">
              <a:lnSpc>
                <a:spcPts val="2625"/>
              </a:lnSpc>
              <a:buFont typeface="Arial" charset="0"/>
              <a:buChar char="–"/>
              <a:tabLst>
                <a:tab pos="52705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A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hybrid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architecture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suppor1ng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many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others</a:t>
            </a:r>
          </a:p>
          <a:p>
            <a:pPr marL="527050" indent="-514350">
              <a:lnSpc>
                <a:spcPts val="2975"/>
              </a:lnSpc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Complex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system</a:t>
            </a:r>
          </a:p>
          <a:p>
            <a:pPr marL="755650" lvl="1" indent="-285750">
              <a:lnSpc>
                <a:spcPts val="2638"/>
              </a:lnSpc>
              <a:buFont typeface="Arial" charset="0"/>
              <a:buChar char="–"/>
              <a:tabLst>
                <a:tab pos="52705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A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diverse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set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of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dynamically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changing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objects</a:t>
            </a:r>
          </a:p>
          <a:p>
            <a:pPr marL="527050" indent="-514350">
              <a:lnSpc>
                <a:spcPts val="3000"/>
              </a:lnSpc>
              <a:spcBef>
                <a:spcPts val="75"/>
              </a:spcBef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Size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considera1ons</a:t>
            </a:r>
          </a:p>
          <a:p>
            <a:pPr marL="755650" lvl="1" indent="-285750">
              <a:lnSpc>
                <a:spcPts val="2625"/>
              </a:lnSpc>
              <a:buFont typeface="Arial" charset="0"/>
              <a:buChar char="–"/>
              <a:tabLst>
                <a:tab pos="52705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Scalability</a:t>
            </a:r>
          </a:p>
          <a:p>
            <a:pPr marL="527050" indent="-514350">
              <a:lnSpc>
                <a:spcPts val="2975"/>
              </a:lnSpc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Time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considera1ons</a:t>
            </a:r>
          </a:p>
          <a:p>
            <a:pPr marL="755650" lvl="1" indent="-285750">
              <a:lnSpc>
                <a:spcPts val="2638"/>
              </a:lnSpc>
              <a:buFont typeface="Arial" charset="0"/>
              <a:buChar char="–"/>
              <a:tabLst>
                <a:tab pos="52705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Billions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of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parallel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and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simultaneous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events</a:t>
            </a:r>
          </a:p>
          <a:p>
            <a:pPr marL="527050" indent="-514350">
              <a:lnSpc>
                <a:spcPts val="3000"/>
              </a:lnSpc>
              <a:spcBef>
                <a:spcPts val="75"/>
              </a:spcBef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Space</a:t>
            </a:r>
            <a:r>
              <a:rPr lang="en-US" sz="25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>
                <a:ea typeface="Calibri" pitchFamily="34" charset="0"/>
                <a:cs typeface="Calibri" pitchFamily="34" charset="0"/>
              </a:rPr>
              <a:t>considera1ons</a:t>
            </a:r>
          </a:p>
          <a:p>
            <a:pPr marL="755650" lvl="1" indent="-285750">
              <a:lnSpc>
                <a:spcPts val="2625"/>
              </a:lnSpc>
              <a:buFont typeface="Arial" charset="0"/>
              <a:buChar char="–"/>
              <a:tabLst>
                <a:tab pos="52705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Localiza1on</a:t>
            </a:r>
          </a:p>
          <a:p>
            <a:pPr marL="527050" indent="-514350">
              <a:lnSpc>
                <a:spcPts val="2975"/>
              </a:lnSpc>
              <a:buFont typeface="Calibri" pitchFamily="34" charset="0"/>
              <a:buAutoNum type="arabicPeriod"/>
              <a:tabLst>
                <a:tab pos="527050" algn="l"/>
              </a:tabLst>
            </a:pPr>
            <a:r>
              <a:rPr lang="en-US" sz="2500">
                <a:ea typeface="Calibri" pitchFamily="34" charset="0"/>
                <a:cs typeface="Calibri" pitchFamily="34" charset="0"/>
              </a:rPr>
              <a:t>Everything‐as‐a‐service</a:t>
            </a:r>
          </a:p>
          <a:p>
            <a:pPr marL="755650" lvl="1" indent="-285750">
              <a:lnSpc>
                <a:spcPts val="2638"/>
              </a:lnSpc>
              <a:buFont typeface="Arial" charset="0"/>
              <a:buChar char="–"/>
              <a:tabLst>
                <a:tab pos="527050" algn="l"/>
              </a:tabLst>
            </a:pPr>
            <a:r>
              <a:rPr lang="en-US" sz="2200">
                <a:ea typeface="Calibri" pitchFamily="34" charset="0"/>
                <a:cs typeface="Calibri" pitchFamily="34" charset="0"/>
              </a:rPr>
              <a:t>Consuming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resources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as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a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>
                <a:ea typeface="Calibri" pitchFamily="34" charset="0"/>
                <a:cs typeface="Calibri" pitchFamily="34" charset="0"/>
              </a:rPr>
              <a:t>service</a:t>
            </a:r>
          </a:p>
        </p:txBody>
      </p:sp>
      <p:sp>
        <p:nvSpPr>
          <p:cNvPr id="10245" name="object 5"/>
          <p:cNvSpPr txBox="1">
            <a:spLocks noChangeArrowheads="1"/>
          </p:cNvSpPr>
          <p:nvPr/>
        </p:nvSpPr>
        <p:spPr bwMode="auto">
          <a:xfrm>
            <a:off x="8502650" y="6464300"/>
            <a:ext cx="111125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2700"/>
            <a:r>
              <a:rPr lang="en-US" sz="1200">
                <a:solidFill>
                  <a:srgbClr val="898989"/>
                </a:solidFill>
                <a:latin typeface="Arial" charset="0"/>
              </a:rPr>
              <a:t>8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477</TotalTime>
  <Words>2069</Words>
  <Application>Microsoft Office PowerPoint</Application>
  <PresentationFormat>On-screen Show (4:3)</PresentationFormat>
  <Paragraphs>318</Paragraphs>
  <Slides>48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Times New Roman</vt:lpstr>
      <vt:lpstr>Wingdings</vt:lpstr>
      <vt:lpstr>Office Theme</vt:lpstr>
      <vt:lpstr>PowerPoint Presentation</vt:lpstr>
      <vt:lpstr>Outline</vt:lpstr>
      <vt:lpstr>What is IoT?</vt:lpstr>
      <vt:lpstr>PowerPoint Presentation</vt:lpstr>
      <vt:lpstr>PowerPoint Presentation</vt:lpstr>
      <vt:lpstr>PowerPoint Presentation</vt:lpstr>
      <vt:lpstr>PowerPoint Presentation</vt:lpstr>
      <vt:lpstr>IoT Deﬁni1ons</vt:lpstr>
      <vt:lpstr>Characteris1cs of IoT</vt:lpstr>
      <vt:lpstr>IoT Layered Architecture</vt:lpstr>
      <vt:lpstr>Networking and Communica1on</vt:lpstr>
      <vt:lpstr>RFIDs</vt:lpstr>
      <vt:lpstr>Wireless Technologies</vt:lpstr>
      <vt:lpstr>Wireless Technologies</vt:lpstr>
      <vt:lpstr>Sensor Networks (SNs)</vt:lpstr>
      <vt:lpstr>Sensor Networks (SNs)</vt:lpstr>
      <vt:lpstr>Networked Infomechanical Systems (NIMS)</vt:lpstr>
      <vt:lpstr>Habitat Monitoring on Great Duck Island</vt:lpstr>
      <vt:lpstr>Sensor Nodes</vt:lpstr>
      <vt:lpstr>Sensor Node Components</vt:lpstr>
      <vt:lpstr>WSN Communication Architecture</vt:lpstr>
      <vt:lpstr>Different Targets</vt:lpstr>
      <vt:lpstr>Mica2 Clone</vt:lpstr>
      <vt:lpstr>TELOSB MOTE</vt:lpstr>
      <vt:lpstr>One Example Sensor Board - MTS310</vt:lpstr>
      <vt:lpstr>WSN Simulators</vt:lpstr>
      <vt:lpstr>WSN Emulators</vt:lpstr>
      <vt:lpstr>Example: Indoor Localiza1on</vt:lpstr>
      <vt:lpstr>Middleware</vt:lpstr>
      <vt:lpstr>Service Oriented Architecture (SOA)</vt:lpstr>
      <vt:lpstr>Other Middleware Examples</vt:lpstr>
      <vt:lpstr>Open Problems and Challenges</vt:lpstr>
      <vt:lpstr>Standardiza1on</vt:lpstr>
      <vt:lpstr>Scalability</vt:lpstr>
      <vt:lpstr>Addressing Issues</vt:lpstr>
      <vt:lpstr>New Traﬃc to Handle</vt:lpstr>
      <vt:lpstr>Security</vt:lpstr>
      <vt:lpstr>Privacy</vt:lpstr>
      <vt:lpstr>Again ‐ Overall Picture</vt:lpstr>
      <vt:lpstr>Applica1ons</vt:lpstr>
      <vt:lpstr>Applica1on Domains and Scenarios</vt:lpstr>
      <vt:lpstr>Healthcare Applica1ons</vt:lpstr>
      <vt:lpstr>Healthcare Applica1ons</vt:lpstr>
      <vt:lpstr>Environmental Applica1on: Ci1Sense</vt:lpstr>
      <vt:lpstr>Transporta1on Applica1ons</vt:lpstr>
      <vt:lpstr>Example Transporta1on Scenarios</vt:lpstr>
      <vt:lpstr>Smart Home Applications</vt:lpstr>
      <vt:lpstr>A Futuristic Applica1on: Shopping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CDAC</cp:lastModifiedBy>
  <cp:revision>8</cp:revision>
  <dcterms:created xsi:type="dcterms:W3CDTF">2016-11-03T05:53:50Z</dcterms:created>
  <dcterms:modified xsi:type="dcterms:W3CDTF">2025-02-27T10:40:17Z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2016-11-03T00:00:00Z</vt:filetime>
  </property>
  <property fmtid="{D5CDD505-2E9C-101B-9397-08002B2CF9AE}" pid="3" name="LastSaved">
    <vt:filetime>2016-11-03T00:00:00Z</vt:filetime>
  </property>
</Properties>
</file>